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embeddedFontLst>
    <p:embeddedFont>
      <p:font typeface="Roboto"/>
      <p:regular r:id="rId34"/>
      <p:bold r:id="rId35"/>
      <p:italic r:id="rId36"/>
      <p:boldItalic r:id="rId37"/>
    </p:embeddedFont>
    <p:embeddedFont>
      <p:font typeface="Montserrat"/>
      <p:regular r:id="rId38"/>
      <p:bold r:id="rId39"/>
      <p:italic r:id="rId40"/>
      <p:boldItalic r:id="rId41"/>
    </p:embeddedFont>
    <p:embeddedFont>
      <p:font typeface="Open Sans Light"/>
      <p:regular r:id="rId42"/>
      <p:bold r:id="rId43"/>
      <p:italic r:id="rId44"/>
      <p:bold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2" name="Hari Raghav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D395BC7-7A32-4122-90FE-562B5B69D592}">
  <a:tblStyle styleId="{3D395BC7-7A32-4122-90FE-562B5B69D5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OpenSansLight-regular.fntdata"/><Relationship Id="rId41" Type="http://schemas.openxmlformats.org/officeDocument/2006/relationships/font" Target="fonts/Montserrat-boldItalic.fntdata"/><Relationship Id="rId44" Type="http://schemas.openxmlformats.org/officeDocument/2006/relationships/font" Target="fonts/OpenSansLight-italic.fntdata"/><Relationship Id="rId43" Type="http://schemas.openxmlformats.org/officeDocument/2006/relationships/font" Target="fonts/OpenSansLight-bold.fntdata"/><Relationship Id="rId46" Type="http://schemas.openxmlformats.org/officeDocument/2006/relationships/font" Target="fonts/OpenSans-regular.fntdata"/><Relationship Id="rId45" Type="http://schemas.openxmlformats.org/officeDocument/2006/relationships/font" Target="fonts/OpenSans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18T17:04:11.713">
    <p:pos x="196" y="570"/>
    <p:text>As you fill in this template, you can *choose your own section titles* based on the slides contained in that section - the provided section titles are just suggestions.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11-18T17:04:41.220">
    <p:pos x="196" y="280"/>
    <p:text>*Same goes for slide titles:* You can rename them any way you'd like! For example, you might decide to call this slide, "Our Team" or "Team Introduction".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10-13T19:00:13.649">
    <p:pos x="196" y="570"/>
    <p:text>*Remember:* The audience for your final presentation will likely include both technical and non-technical employees of your AI Studio host company. Keep this in mind as you build out your presentation! *You'll definitely want to go into the technical details since this is an ML project* - but, when possible, try to also explain things in terms that can be understood by non-technical audience members.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11-18T17:08:30.140">
    <p:pos x="2490" y="192"/>
    <p:text>*Potential things to talk about while this slide is up on the screen:*
What type of ML challenge is this? (E.g., supervised classification or regression; unsupervised clustering or association)
What type of data were you dealing with? (E.g. public domain data in csv format; company-provided image data)
What did your team find interesting or compelling about the challenge? (*Definitely include this!*)</p:text>
  </p:cm>
  <p:cm authorId="0" idx="5" dt="2023-10-12T15:36:33.308">
    <p:pos x="466" y="1041"/>
    <p:text>You can use the description you shared in your Project Scope &amp; Deliverables document, assuming it is still accurate. Make sure your description is not too wordy.</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11-18T22:16:29.198">
    <p:pos x="196" y="280"/>
    <p:text>*Potential things to include on this slide:*
What specific business unit did you work with at the company? Why does this problem matter to the company/business unit?</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3-10-12T15:37:40.182">
    <p:pos x="196" y="280"/>
    <p:text>*Keep it high level on this slide!* What you list/discuss here - whether with simple bullets or a process/timeline diagram like the one included - should be reflected and covered in more detail in the sections and slides to come. Think about the phases of your project work, from initial data understanding through model evaluation. You might also want to mention - or speak about - how you decided on this approach (e.g., based on Challenge Advisor guidance), and any research you did at the beginning of the project.</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2-11-18T17:13:26.847">
    <p:pos x="101" y="1510"/>
    <p:text>*For this slide, use logos instead of text when possible!* These are just two examples - feel free to delete/keep/add more. Use Wikimedia Commons to find logos.</p:text>
  </p:cm>
  <p:cm authorId="0" idx="9" dt="2022-11-18T17:11:01.757">
    <p:pos x="196" y="280"/>
    <p:text>*Potential things to include on this slide:*
Where did your team work on your project? (e.g., Google Colab, GitHub, Trello, Notion)
What Python libraries did you use?
What tools or resources, if any, did your company provide to help you with the project?
What other resources (YouTube videos, online forums, cheatsheets, articles, etc.) did your team find helpful?</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3-10-12T17:30:34.877">
    <p:pos x="196" y="568"/>
    <p:text>This is one possible title for the section wherein you will describe everything you did "pre-modeling" (e.g., EDA, data selection, data cleaning, feature engineering) - but please feel free to rename it if you'd like to use a different section title. For example, you might want to use "Data Preprocessing" instead of "Data Preparation".</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2-11-18T22:23:30.981">
    <p:pos x="196" y="280"/>
    <p:text>*On this slide, you might include things like:* new Python libraries that you got to practice with; new ML project tools you were able to use; things that you learned that were not covered in your ML Foundations summer course; etc.</p:text>
  </p:cm>
  <p:cm authorId="0" idx="12" dt="2022-11-18T22:23:30.981">
    <p:pos x="196" y="280"/>
    <p:text>*While this slide is being presented, you might also want to discuss:*
- Looking back, what your team would have done differently
- What you wished you had more time for (you can also cover this on the following "Next Steps" slide)
- Obstacles you faced and how you overcame them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6a6a87d4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6a6a87d4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6a6a87d4a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6a6a87d4a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6a6a87d4a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6a6a87d4a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6a6a87d4ab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6a6a87d4ab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99dc50334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99dc50334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98df6e6c7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98df6e6c7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8d37fab79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8d37fab79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8a07cd33b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8a07cd33b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8a07cd33b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8a07cd33b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99dc5033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99dc5033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99dc50334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99dc50334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6a6a87d4a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6a6a87d4a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612f380610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612f380610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595959"/>
              </a:buClr>
              <a:buSzPts val="1400"/>
              <a:buFont typeface="Open Sans Light"/>
              <a:buChar char="●"/>
            </a:pPr>
            <a:r>
              <a:rPr lang="en" sz="1400">
                <a:solidFill>
                  <a:srgbClr val="595959"/>
                </a:solidFill>
                <a:latin typeface="Open Sans Light"/>
                <a:ea typeface="Open Sans Light"/>
                <a:cs typeface="Open Sans Light"/>
                <a:sym typeface="Open Sans Light"/>
              </a:rPr>
              <a:t>Class weights to deal with imbalance </a:t>
            </a:r>
            <a:endParaRPr sz="1400">
              <a:solidFill>
                <a:srgbClr val="595959"/>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rgbClr val="595959"/>
              </a:buClr>
              <a:buSzPts val="1400"/>
              <a:buFont typeface="Open Sans Light"/>
              <a:buChar char="●"/>
            </a:pPr>
            <a:r>
              <a:rPr lang="en" sz="1400">
                <a:solidFill>
                  <a:srgbClr val="595959"/>
                </a:solidFill>
                <a:latin typeface="Open Sans Light"/>
                <a:ea typeface="Open Sans Light"/>
                <a:cs typeface="Open Sans Light"/>
                <a:sym typeface="Open Sans Light"/>
              </a:rPr>
              <a:t>SGDClassifier to incrementally fit an svm model </a:t>
            </a:r>
            <a:endParaRPr sz="1400">
              <a:solidFill>
                <a:srgbClr val="595959"/>
              </a:solidFill>
              <a:latin typeface="Open Sans Light"/>
              <a:ea typeface="Open Sans Light"/>
              <a:cs typeface="Open Sans Light"/>
              <a:sym typeface="Open Sans Light"/>
            </a:endParaRPr>
          </a:p>
          <a:p>
            <a:pPr indent="-317500" lvl="0" marL="1371600" rtl="0" algn="l">
              <a:lnSpc>
                <a:spcPct val="115000"/>
              </a:lnSpc>
              <a:spcBef>
                <a:spcPts val="0"/>
              </a:spcBef>
              <a:spcAft>
                <a:spcPts val="0"/>
              </a:spcAft>
              <a:buClr>
                <a:srgbClr val="595959"/>
              </a:buClr>
              <a:buSzPts val="1400"/>
              <a:buFont typeface="Open Sans Light"/>
              <a:buChar char="●"/>
            </a:pPr>
            <a:r>
              <a:rPr lang="en" sz="1400">
                <a:solidFill>
                  <a:srgbClr val="595959"/>
                </a:solidFill>
                <a:latin typeface="Open Sans Light"/>
                <a:ea typeface="Open Sans Light"/>
                <a:cs typeface="Open Sans Light"/>
                <a:sym typeface="Open Sans Light"/>
              </a:rPr>
              <a:t>Handle large dataset by dividing into batches </a:t>
            </a:r>
            <a:endParaRPr sz="1400">
              <a:solidFill>
                <a:srgbClr val="595959"/>
              </a:solidFill>
              <a:latin typeface="Open Sans Light"/>
              <a:ea typeface="Open Sans Light"/>
              <a:cs typeface="Open Sans Light"/>
              <a:sym typeface="Open Sans Light"/>
            </a:endParaRPr>
          </a:p>
          <a:p>
            <a:pPr indent="0" lvl="0" marL="0" rtl="0" algn="l">
              <a:spcBef>
                <a:spcPts val="6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a25cb4575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a25cb4575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1671201f2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a1671201f2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6a6a87d4ab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6a6a87d4ab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8a07cd33b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8a07cd33b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8a07cd33b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8a07cd33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6a6a87d4a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16a6a87d4ab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6a6a87d4a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6a6a87d4a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6a6a87d4ab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6a6a87d4ab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6ba5beb72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6ba5beb72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6a6a87d4a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6a6a87d4a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6a6a87d4a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16a6a87d4ab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8a07cd33b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8a07cd33b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6a6a87d4a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6a6a87d4a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Elaborating:</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lnSpc>
                <a:spcPct val="115000"/>
              </a:lnSpc>
              <a:spcBef>
                <a:spcPts val="0"/>
              </a:spcBef>
              <a:spcAft>
                <a:spcPts val="0"/>
              </a:spcAft>
              <a:buClr>
                <a:srgbClr val="595959"/>
              </a:buClr>
              <a:buSzPts val="1400"/>
              <a:buFont typeface="Open Sans Light"/>
              <a:buChar char="●"/>
            </a:pPr>
            <a:r>
              <a:rPr lang="en" sz="1400">
                <a:solidFill>
                  <a:srgbClr val="595959"/>
                </a:solidFill>
                <a:latin typeface="Open Sans Light"/>
                <a:ea typeface="Open Sans Light"/>
                <a:cs typeface="Open Sans Light"/>
                <a:sym typeface="Open Sans Light"/>
              </a:rPr>
              <a:t>Enhancing the customer’s trust - Making sure the banking client create trust with their customers. Detecting fraud will help the security and protection for their customers personal information (DOB, card information, email, location, etc.)</a:t>
            </a:r>
            <a:endParaRPr sz="1400">
              <a:solidFill>
                <a:srgbClr val="595959"/>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rgbClr val="595959"/>
              </a:buClr>
              <a:buSzPts val="1400"/>
              <a:buFont typeface="Open Sans Light"/>
              <a:buChar char="●"/>
            </a:pPr>
            <a:r>
              <a:rPr lang="en" sz="1400">
                <a:solidFill>
                  <a:srgbClr val="595959"/>
                </a:solidFill>
                <a:latin typeface="Open Sans Light"/>
                <a:ea typeface="Open Sans Light"/>
                <a:cs typeface="Open Sans Light"/>
                <a:sym typeface="Open Sans Light"/>
              </a:rPr>
              <a:t>Reducing cost</a:t>
            </a:r>
            <a:endParaRPr sz="1400">
              <a:solidFill>
                <a:srgbClr val="595959"/>
              </a:solidFill>
              <a:latin typeface="Open Sans Light"/>
              <a:ea typeface="Open Sans Light"/>
              <a:cs typeface="Open Sans Light"/>
              <a:sym typeface="Open Sans Light"/>
            </a:endParaRPr>
          </a:p>
          <a:p>
            <a:pPr indent="0" lvl="0" marL="0" rtl="0" algn="l">
              <a:spcBef>
                <a:spcPts val="60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comments" Target="../comments/comment6.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comments" Target="../comments/comment7.xml"/><Relationship Id="rId4" Type="http://schemas.openxmlformats.org/officeDocument/2006/relationships/image" Target="../media/image1.png"/><Relationship Id="rId11" Type="http://schemas.openxmlformats.org/officeDocument/2006/relationships/image" Target="../media/image9.png"/><Relationship Id="rId10" Type="http://schemas.openxmlformats.org/officeDocument/2006/relationships/image" Target="../media/image13.png"/><Relationship Id="rId12" Type="http://schemas.openxmlformats.org/officeDocument/2006/relationships/image" Target="../media/image15.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6.png"/><Relationship Id="rId8"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comments" Target="../comments/comment8.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image" Target="../media/image40.png"/><Relationship Id="rId6" Type="http://schemas.openxmlformats.org/officeDocument/2006/relationships/image" Target="../media/image42.png"/><Relationship Id="rId7"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2.png"/><Relationship Id="rId10" Type="http://schemas.openxmlformats.org/officeDocument/2006/relationships/image" Target="../media/image47.png"/><Relationship Id="rId9"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38.png"/><Relationship Id="rId7" Type="http://schemas.openxmlformats.org/officeDocument/2006/relationships/image" Target="../media/image27.png"/><Relationship Id="rId8"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36.jpg"/><Relationship Id="rId6" Type="http://schemas.openxmlformats.org/officeDocument/2006/relationships/image" Target="../media/image45.png"/><Relationship Id="rId7"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7.png"/><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comments" Target="../comments/comment9.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1.png"/><Relationship Id="rId9" Type="http://schemas.openxmlformats.org/officeDocument/2006/relationships/image" Target="../media/image5.jp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14.png"/><Relationship Id="rId8" Type="http://schemas.openxmlformats.org/officeDocument/2006/relationships/image" Target="../media/image2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4.png"/><Relationship Id="rId6"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comments" Target="../comments/commen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omments" Target="../comments/commen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comments" Target="../comments/comment5.xml"/><Relationship Id="rId4" Type="http://schemas.openxmlformats.org/officeDocument/2006/relationships/image" Target="../media/image1.png"/><Relationship Id="rId5"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301175" y="2045425"/>
            <a:ext cx="8259300" cy="205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Montserrat"/>
                <a:ea typeface="Montserrat"/>
                <a:cs typeface="Montserrat"/>
                <a:sym typeface="Montserrat"/>
              </a:rPr>
              <a:t>Accenture #2 - Fraud Detection (Team A)</a:t>
            </a:r>
            <a:endParaRPr sz="36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3600">
                <a:solidFill>
                  <a:schemeClr val="accent6"/>
                </a:solidFill>
                <a:latin typeface="Montserrat"/>
                <a:ea typeface="Montserrat"/>
                <a:cs typeface="Montserrat"/>
                <a:sym typeface="Montserrat"/>
              </a:rPr>
              <a:t>AI Studio Final</a:t>
            </a:r>
            <a:r>
              <a:rPr lang="en" sz="3600">
                <a:solidFill>
                  <a:schemeClr val="accent6"/>
                </a:solidFill>
                <a:latin typeface="Montserrat"/>
                <a:ea typeface="Montserrat"/>
                <a:cs typeface="Montserrat"/>
                <a:sym typeface="Montserrat"/>
              </a:rPr>
              <a:t> Presentation</a:t>
            </a:r>
            <a:endParaRPr sz="3600">
              <a:solidFill>
                <a:schemeClr val="accent6"/>
              </a:solidFill>
              <a:latin typeface="Montserrat"/>
              <a:ea typeface="Montserrat"/>
              <a:cs typeface="Montserrat"/>
              <a:sym typeface="Montserrat"/>
            </a:endParaRPr>
          </a:p>
        </p:txBody>
      </p:sp>
      <p:sp>
        <p:nvSpPr>
          <p:cNvPr id="55" name="Google Shape;55;p13"/>
          <p:cNvSpPr txBox="1"/>
          <p:nvPr/>
        </p:nvSpPr>
        <p:spPr>
          <a:xfrm>
            <a:off x="301175" y="4098024"/>
            <a:ext cx="8576400" cy="5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Light"/>
                <a:ea typeface="Open Sans Light"/>
                <a:cs typeface="Open Sans Light"/>
                <a:sym typeface="Open Sans Light"/>
              </a:rPr>
              <a:t>Break Through Tech Los Angeles @ UCLA</a:t>
            </a:r>
            <a:br>
              <a:rPr lang="en">
                <a:solidFill>
                  <a:schemeClr val="lt1"/>
                </a:solidFill>
                <a:latin typeface="Open Sans Light"/>
                <a:ea typeface="Open Sans Light"/>
                <a:cs typeface="Open Sans Light"/>
                <a:sym typeface="Open Sans Light"/>
              </a:rPr>
            </a:br>
            <a:r>
              <a:rPr lang="en">
                <a:solidFill>
                  <a:schemeClr val="lt1"/>
                </a:solidFill>
                <a:latin typeface="Open Sans Light"/>
                <a:ea typeface="Open Sans Light"/>
                <a:cs typeface="Open Sans Light"/>
                <a:sym typeface="Open Sans Light"/>
              </a:rPr>
              <a:t>December 6th 2023</a:t>
            </a:r>
            <a:endParaRPr>
              <a:solidFill>
                <a:schemeClr val="lt1"/>
              </a:solidFill>
              <a:latin typeface="Open Sans Light"/>
              <a:ea typeface="Open Sans Light"/>
              <a:cs typeface="Open Sans Light"/>
              <a:sym typeface="Open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25" name="Shape 125"/>
        <p:cNvGrpSpPr/>
        <p:nvPr/>
      </p:nvGrpSpPr>
      <p:grpSpPr>
        <a:xfrm>
          <a:off x="0" y="0"/>
          <a:ext cx="0" cy="0"/>
          <a:chOff x="0" y="0"/>
          <a:chExt cx="0" cy="0"/>
        </a:xfrm>
      </p:grpSpPr>
      <p:sp>
        <p:nvSpPr>
          <p:cNvPr id="126" name="Google Shape;126;p2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Our Approach</a:t>
            </a:r>
            <a:endParaRPr sz="2800">
              <a:solidFill>
                <a:srgbClr val="002D45"/>
              </a:solidFill>
              <a:latin typeface="Montserrat"/>
              <a:ea typeface="Montserrat"/>
              <a:cs typeface="Montserrat"/>
              <a:sym typeface="Montserrat"/>
            </a:endParaRPr>
          </a:p>
        </p:txBody>
      </p:sp>
      <p:grpSp>
        <p:nvGrpSpPr>
          <p:cNvPr id="127" name="Google Shape;127;p22"/>
          <p:cNvGrpSpPr/>
          <p:nvPr/>
        </p:nvGrpSpPr>
        <p:grpSpPr>
          <a:xfrm>
            <a:off x="4513725" y="1788726"/>
            <a:ext cx="2480148" cy="1805049"/>
            <a:chOff x="4526675" y="1781600"/>
            <a:chExt cx="2480148" cy="1805049"/>
          </a:xfrm>
        </p:grpSpPr>
        <p:sp>
          <p:nvSpPr>
            <p:cNvPr id="128" name="Google Shape;128;p22"/>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22"/>
            <p:cNvGrpSpPr/>
            <p:nvPr/>
          </p:nvGrpSpPr>
          <p:grpSpPr>
            <a:xfrm>
              <a:off x="4526675" y="1781600"/>
              <a:ext cx="2480148" cy="1805049"/>
              <a:chOff x="4526675" y="1781600"/>
              <a:chExt cx="2480148" cy="1805049"/>
            </a:xfrm>
          </p:grpSpPr>
          <p:grpSp>
            <p:nvGrpSpPr>
              <p:cNvPr id="130" name="Google Shape;130;p22"/>
              <p:cNvGrpSpPr/>
              <p:nvPr/>
            </p:nvGrpSpPr>
            <p:grpSpPr>
              <a:xfrm>
                <a:off x="4808316" y="2800065"/>
                <a:ext cx="92400" cy="411825"/>
                <a:chOff x="845575" y="2563700"/>
                <a:chExt cx="92400" cy="411825"/>
              </a:xfrm>
            </p:grpSpPr>
            <p:cxnSp>
              <p:nvCxnSpPr>
                <p:cNvPr id="131" name="Google Shape;131;p2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2" name="Google Shape;132;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22"/>
              <p:cNvSpPr txBox="1"/>
              <p:nvPr/>
            </p:nvSpPr>
            <p:spPr>
              <a:xfrm>
                <a:off x="4526675" y="3215249"/>
                <a:ext cx="8820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Oct 2023</a:t>
                </a:r>
                <a:endParaRPr b="1" sz="1200">
                  <a:latin typeface="Roboto"/>
                  <a:ea typeface="Roboto"/>
                  <a:cs typeface="Roboto"/>
                  <a:sym typeface="Roboto"/>
                </a:endParaRPr>
              </a:p>
            </p:txBody>
          </p:sp>
          <p:sp>
            <p:nvSpPr>
              <p:cNvPr id="134" name="Google Shape;134;p22"/>
              <p:cNvSpPr txBox="1"/>
              <p:nvPr/>
            </p:nvSpPr>
            <p:spPr>
              <a:xfrm>
                <a:off x="4753223" y="17816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Data Preparation/Modeling &amp; Evaluation</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Finishing data preparation </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Choosing different models to try</a:t>
                </a:r>
                <a:endParaRPr sz="800">
                  <a:latin typeface="Roboto"/>
                  <a:ea typeface="Roboto"/>
                  <a:cs typeface="Roboto"/>
                  <a:sym typeface="Roboto"/>
                </a:endParaRPr>
              </a:p>
              <a:p>
                <a:pPr indent="-279400" lvl="1" marL="914400" rtl="0" algn="l">
                  <a:spcBef>
                    <a:spcPts val="0"/>
                  </a:spcBef>
                  <a:spcAft>
                    <a:spcPts val="0"/>
                  </a:spcAft>
                  <a:buSzPts val="800"/>
                  <a:buFont typeface="Roboto"/>
                  <a:buChar char="○"/>
                </a:pPr>
                <a:r>
                  <a:rPr lang="en" sz="800">
                    <a:latin typeface="Roboto"/>
                    <a:ea typeface="Roboto"/>
                    <a:cs typeface="Roboto"/>
                    <a:sym typeface="Roboto"/>
                  </a:rPr>
                  <a:t>Logistic regression </a:t>
                </a:r>
                <a:endParaRPr sz="800">
                  <a:latin typeface="Roboto"/>
                  <a:ea typeface="Roboto"/>
                  <a:cs typeface="Roboto"/>
                  <a:sym typeface="Roboto"/>
                </a:endParaRPr>
              </a:p>
              <a:p>
                <a:pPr indent="-279400" lvl="1" marL="914400" rtl="0" algn="l">
                  <a:spcBef>
                    <a:spcPts val="0"/>
                  </a:spcBef>
                  <a:spcAft>
                    <a:spcPts val="0"/>
                  </a:spcAft>
                  <a:buSzPts val="800"/>
                  <a:buFont typeface="Roboto"/>
                  <a:buChar char="○"/>
                </a:pPr>
                <a:r>
                  <a:rPr lang="en" sz="800">
                    <a:latin typeface="Roboto"/>
                    <a:ea typeface="Roboto"/>
                    <a:cs typeface="Roboto"/>
                    <a:sym typeface="Roboto"/>
                  </a:rPr>
                  <a:t>K-Nearest neighbors </a:t>
                </a:r>
                <a:endParaRPr sz="800">
                  <a:latin typeface="Roboto"/>
                  <a:ea typeface="Roboto"/>
                  <a:cs typeface="Roboto"/>
                  <a:sym typeface="Roboto"/>
                </a:endParaRPr>
              </a:p>
              <a:p>
                <a:pPr indent="-279400" lvl="1" marL="914400" rtl="0" algn="l">
                  <a:spcBef>
                    <a:spcPts val="0"/>
                  </a:spcBef>
                  <a:spcAft>
                    <a:spcPts val="0"/>
                  </a:spcAft>
                  <a:buSzPts val="800"/>
                  <a:buFont typeface="Roboto"/>
                  <a:buChar char="○"/>
                </a:pPr>
                <a:r>
                  <a:rPr lang="en" sz="800">
                    <a:latin typeface="Roboto"/>
                    <a:ea typeface="Roboto"/>
                    <a:cs typeface="Roboto"/>
                    <a:sym typeface="Roboto"/>
                  </a:rPr>
                  <a:t>Decision Tree</a:t>
                </a:r>
                <a:endParaRPr sz="800">
                  <a:latin typeface="Roboto"/>
                  <a:ea typeface="Roboto"/>
                  <a:cs typeface="Roboto"/>
                  <a:sym typeface="Roboto"/>
                </a:endParaRPr>
              </a:p>
              <a:p>
                <a:pPr indent="-279400" lvl="1" marL="914400" rtl="0" algn="l">
                  <a:spcBef>
                    <a:spcPts val="0"/>
                  </a:spcBef>
                  <a:spcAft>
                    <a:spcPts val="0"/>
                  </a:spcAft>
                  <a:buSzPts val="800"/>
                  <a:buFont typeface="Roboto"/>
                  <a:buChar char="○"/>
                </a:pPr>
                <a:r>
                  <a:rPr lang="en" sz="800">
                    <a:latin typeface="Roboto"/>
                    <a:ea typeface="Roboto"/>
                    <a:cs typeface="Roboto"/>
                    <a:sym typeface="Roboto"/>
                  </a:rPr>
                  <a:t>GBDT </a:t>
                </a:r>
                <a:endParaRPr sz="800">
                  <a:latin typeface="Roboto"/>
                  <a:ea typeface="Roboto"/>
                  <a:cs typeface="Roboto"/>
                  <a:sym typeface="Roboto"/>
                </a:endParaRPr>
              </a:p>
              <a:p>
                <a:pPr indent="-279400" lvl="1" marL="914400" rtl="0" algn="l">
                  <a:spcBef>
                    <a:spcPts val="0"/>
                  </a:spcBef>
                  <a:spcAft>
                    <a:spcPts val="0"/>
                  </a:spcAft>
                  <a:buSzPts val="800"/>
                  <a:buFont typeface="Roboto"/>
                  <a:buChar char="○"/>
                </a:pPr>
                <a:r>
                  <a:rPr lang="en" sz="800">
                    <a:latin typeface="Roboto"/>
                    <a:ea typeface="Roboto"/>
                    <a:cs typeface="Roboto"/>
                    <a:sym typeface="Roboto"/>
                  </a:rPr>
                  <a:t>SVM </a:t>
                </a:r>
                <a:endParaRPr sz="800">
                  <a:latin typeface="Roboto"/>
                  <a:ea typeface="Roboto"/>
                  <a:cs typeface="Roboto"/>
                  <a:sym typeface="Roboto"/>
                </a:endParaRPr>
              </a:p>
              <a:p>
                <a:pPr indent="0" lvl="0" marL="457200" rtl="0" algn="l">
                  <a:spcBef>
                    <a:spcPts val="1600"/>
                  </a:spcBef>
                  <a:spcAft>
                    <a:spcPts val="1600"/>
                  </a:spcAft>
                  <a:buNone/>
                </a:pPr>
                <a:r>
                  <a:t/>
                </a:r>
                <a:endParaRPr sz="800">
                  <a:latin typeface="Roboto"/>
                  <a:ea typeface="Roboto"/>
                  <a:cs typeface="Roboto"/>
                  <a:sym typeface="Roboto"/>
                </a:endParaRPr>
              </a:p>
            </p:txBody>
          </p:sp>
        </p:grpSp>
      </p:grpSp>
      <p:grpSp>
        <p:nvGrpSpPr>
          <p:cNvPr id="135" name="Google Shape;135;p22"/>
          <p:cNvGrpSpPr/>
          <p:nvPr/>
        </p:nvGrpSpPr>
        <p:grpSpPr>
          <a:xfrm>
            <a:off x="6422848" y="2709725"/>
            <a:ext cx="2721152" cy="2092650"/>
            <a:chOff x="6435798" y="2702599"/>
            <a:chExt cx="2721152" cy="2092650"/>
          </a:xfrm>
        </p:grpSpPr>
        <p:sp>
          <p:nvSpPr>
            <p:cNvPr id="136" name="Google Shape;136;p22"/>
            <p:cNvSpPr/>
            <p:nvPr/>
          </p:nvSpPr>
          <p:spPr>
            <a:xfrm>
              <a:off x="6807650" y="3079475"/>
              <a:ext cx="23493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22"/>
            <p:cNvGrpSpPr/>
            <p:nvPr/>
          </p:nvGrpSpPr>
          <p:grpSpPr>
            <a:xfrm>
              <a:off x="6435798" y="2702599"/>
              <a:ext cx="2494577" cy="2092650"/>
              <a:chOff x="6435798" y="2702599"/>
              <a:chExt cx="2494577" cy="2092650"/>
            </a:xfrm>
          </p:grpSpPr>
          <p:grpSp>
            <p:nvGrpSpPr>
              <p:cNvPr id="138" name="Google Shape;138;p22"/>
              <p:cNvGrpSpPr/>
              <p:nvPr/>
            </p:nvGrpSpPr>
            <p:grpSpPr>
              <a:xfrm rot="10800000">
                <a:off x="6760035" y="3079467"/>
                <a:ext cx="92400" cy="411825"/>
                <a:chOff x="2070100" y="2563700"/>
                <a:chExt cx="92400" cy="411825"/>
              </a:xfrm>
            </p:grpSpPr>
            <p:cxnSp>
              <p:nvCxnSpPr>
                <p:cNvPr id="139" name="Google Shape;139;p2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0" name="Google Shape;140;p2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22"/>
              <p:cNvSpPr txBox="1"/>
              <p:nvPr/>
            </p:nvSpPr>
            <p:spPr>
              <a:xfrm>
                <a:off x="6435798" y="2702599"/>
                <a:ext cx="908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Nov 2023</a:t>
                </a:r>
                <a:endParaRPr b="1" sz="1200">
                  <a:latin typeface="Roboto"/>
                  <a:ea typeface="Roboto"/>
                  <a:cs typeface="Roboto"/>
                  <a:sym typeface="Roboto"/>
                </a:endParaRPr>
              </a:p>
            </p:txBody>
          </p:sp>
          <p:sp>
            <p:nvSpPr>
              <p:cNvPr id="142" name="Google Shape;142;p22"/>
              <p:cNvSpPr txBox="1"/>
              <p:nvPr/>
            </p:nvSpPr>
            <p:spPr>
              <a:xfrm>
                <a:off x="6676775" y="3494449"/>
                <a:ext cx="2253600" cy="13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Modeling &amp; Evaluation</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Choosing metrics to </a:t>
                </a:r>
                <a:r>
                  <a:rPr lang="en" sz="800">
                    <a:latin typeface="Roboto"/>
                    <a:ea typeface="Roboto"/>
                    <a:cs typeface="Roboto"/>
                    <a:sym typeface="Roboto"/>
                  </a:rPr>
                  <a:t>evaluate</a:t>
                </a:r>
                <a:r>
                  <a:rPr lang="en" sz="800">
                    <a:latin typeface="Roboto"/>
                    <a:ea typeface="Roboto"/>
                    <a:cs typeface="Roboto"/>
                    <a:sym typeface="Roboto"/>
                  </a:rPr>
                  <a:t> models </a:t>
                </a:r>
                <a:endParaRPr sz="800">
                  <a:latin typeface="Roboto"/>
                  <a:ea typeface="Roboto"/>
                  <a:cs typeface="Roboto"/>
                  <a:sym typeface="Roboto"/>
                </a:endParaRPr>
              </a:p>
              <a:p>
                <a:pPr indent="-279400" lvl="1" marL="914400" rtl="0" algn="l">
                  <a:spcBef>
                    <a:spcPts val="0"/>
                  </a:spcBef>
                  <a:spcAft>
                    <a:spcPts val="0"/>
                  </a:spcAft>
                  <a:buSzPts val="800"/>
                  <a:buFont typeface="Roboto"/>
                  <a:buChar char="○"/>
                </a:pPr>
                <a:r>
                  <a:rPr lang="en" sz="800">
                    <a:latin typeface="Roboto"/>
                    <a:ea typeface="Roboto"/>
                    <a:cs typeface="Roboto"/>
                    <a:sym typeface="Roboto"/>
                  </a:rPr>
                  <a:t>AUC, precision/recall, f1, confusion matrix, etc</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Adjusting models, </a:t>
                </a:r>
                <a:r>
                  <a:rPr lang="en" sz="800">
                    <a:latin typeface="Roboto"/>
                    <a:ea typeface="Roboto"/>
                    <a:cs typeface="Roboto"/>
                    <a:sym typeface="Roboto"/>
                  </a:rPr>
                  <a:t>hyperparameter</a:t>
                </a:r>
                <a:r>
                  <a:rPr lang="en" sz="800">
                    <a:latin typeface="Roboto"/>
                    <a:ea typeface="Roboto"/>
                    <a:cs typeface="Roboto"/>
                    <a:sym typeface="Roboto"/>
                  </a:rPr>
                  <a:t> tuning </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Comparing models </a:t>
                </a:r>
                <a:endParaRPr sz="800">
                  <a:latin typeface="Roboto"/>
                  <a:ea typeface="Roboto"/>
                  <a:cs typeface="Roboto"/>
                  <a:sym typeface="Roboto"/>
                </a:endParaRPr>
              </a:p>
            </p:txBody>
          </p:sp>
        </p:grpSp>
      </p:grpSp>
      <p:grpSp>
        <p:nvGrpSpPr>
          <p:cNvPr id="143" name="Google Shape;143;p22"/>
          <p:cNvGrpSpPr/>
          <p:nvPr/>
        </p:nvGrpSpPr>
        <p:grpSpPr>
          <a:xfrm>
            <a:off x="483041" y="1788726"/>
            <a:ext cx="2580731" cy="1805063"/>
            <a:chOff x="495991" y="1781600"/>
            <a:chExt cx="2580731" cy="1805063"/>
          </a:xfrm>
        </p:grpSpPr>
        <p:sp>
          <p:nvSpPr>
            <p:cNvPr id="144" name="Google Shape;144;p22"/>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 name="Google Shape;145;p22"/>
            <p:cNvGrpSpPr/>
            <p:nvPr/>
          </p:nvGrpSpPr>
          <p:grpSpPr>
            <a:xfrm>
              <a:off x="495991" y="1781600"/>
              <a:ext cx="2580731" cy="1805063"/>
              <a:chOff x="495991" y="1781600"/>
              <a:chExt cx="2580731" cy="1805063"/>
            </a:xfrm>
          </p:grpSpPr>
          <p:sp>
            <p:nvSpPr>
              <p:cNvPr id="146" name="Google Shape;146;p22"/>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Aug 2023</a:t>
                </a:r>
                <a:endParaRPr b="1" sz="1200">
                  <a:latin typeface="Roboto"/>
                  <a:ea typeface="Roboto"/>
                  <a:cs typeface="Roboto"/>
                  <a:sym typeface="Roboto"/>
                </a:endParaRPr>
              </a:p>
            </p:txBody>
          </p:sp>
          <p:grpSp>
            <p:nvGrpSpPr>
              <p:cNvPr id="147" name="Google Shape;147;p22"/>
              <p:cNvGrpSpPr/>
              <p:nvPr/>
            </p:nvGrpSpPr>
            <p:grpSpPr>
              <a:xfrm>
                <a:off x="881025" y="2800065"/>
                <a:ext cx="92400" cy="411825"/>
                <a:chOff x="845575" y="2563700"/>
                <a:chExt cx="92400" cy="411825"/>
              </a:xfrm>
            </p:grpSpPr>
            <p:cxnSp>
              <p:nvCxnSpPr>
                <p:cNvPr id="148" name="Google Shape;148;p2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9" name="Google Shape;149;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22"/>
              <p:cNvSpPr txBox="1"/>
              <p:nvPr/>
            </p:nvSpPr>
            <p:spPr>
              <a:xfrm>
                <a:off x="823122" y="17816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Business Understanding</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Meet and greet at Accenture office</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Identifying project scope </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Planning next steps </a:t>
                </a:r>
                <a:endParaRPr sz="800">
                  <a:latin typeface="Roboto"/>
                  <a:ea typeface="Roboto"/>
                  <a:cs typeface="Roboto"/>
                  <a:sym typeface="Roboto"/>
                </a:endParaRPr>
              </a:p>
            </p:txBody>
          </p:sp>
        </p:grpSp>
      </p:grpSp>
      <p:grpSp>
        <p:nvGrpSpPr>
          <p:cNvPr id="151" name="Google Shape;151;p22"/>
          <p:cNvGrpSpPr/>
          <p:nvPr/>
        </p:nvGrpSpPr>
        <p:grpSpPr>
          <a:xfrm>
            <a:off x="2512650" y="2709725"/>
            <a:ext cx="2501350" cy="1735651"/>
            <a:chOff x="2525600" y="2702599"/>
            <a:chExt cx="2501350" cy="1735651"/>
          </a:xfrm>
        </p:grpSpPr>
        <p:sp>
          <p:nvSpPr>
            <p:cNvPr id="152" name="Google Shape;152;p22"/>
            <p:cNvSpPr/>
            <p:nvPr/>
          </p:nvSpPr>
          <p:spPr>
            <a:xfrm>
              <a:off x="2890952" y="3079475"/>
              <a:ext cx="19584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 name="Google Shape;153;p22"/>
            <p:cNvGrpSpPr/>
            <p:nvPr/>
          </p:nvGrpSpPr>
          <p:grpSpPr>
            <a:xfrm>
              <a:off x="2525600" y="2702599"/>
              <a:ext cx="2501350" cy="1735651"/>
              <a:chOff x="2525600" y="2702599"/>
              <a:chExt cx="2501350" cy="1735651"/>
            </a:xfrm>
          </p:grpSpPr>
          <p:sp>
            <p:nvSpPr>
              <p:cNvPr id="154" name="Google Shape;154;p22"/>
              <p:cNvSpPr txBox="1"/>
              <p:nvPr/>
            </p:nvSpPr>
            <p:spPr>
              <a:xfrm>
                <a:off x="2525600" y="2702599"/>
                <a:ext cx="913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Sept 2023</a:t>
                </a:r>
                <a:endParaRPr b="1" sz="1200">
                  <a:latin typeface="Roboto"/>
                  <a:ea typeface="Roboto"/>
                  <a:cs typeface="Roboto"/>
                  <a:sym typeface="Roboto"/>
                </a:endParaRPr>
              </a:p>
            </p:txBody>
          </p:sp>
          <p:grpSp>
            <p:nvGrpSpPr>
              <p:cNvPr id="155" name="Google Shape;155;p22"/>
              <p:cNvGrpSpPr/>
              <p:nvPr/>
            </p:nvGrpSpPr>
            <p:grpSpPr>
              <a:xfrm rot="10800000">
                <a:off x="2849073" y="3079467"/>
                <a:ext cx="92400" cy="411825"/>
                <a:chOff x="2070100" y="2563700"/>
                <a:chExt cx="92400" cy="411825"/>
              </a:xfrm>
            </p:grpSpPr>
            <p:cxnSp>
              <p:nvCxnSpPr>
                <p:cNvPr id="156" name="Google Shape;156;p2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57" name="Google Shape;157;p2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22"/>
              <p:cNvSpPr txBox="1"/>
              <p:nvPr/>
            </p:nvSpPr>
            <p:spPr>
              <a:xfrm>
                <a:off x="2773350" y="349445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Data Preparation</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Missing values </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One-hot encoding </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Creating batches</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Choosing features </a:t>
                </a:r>
                <a:endParaRPr sz="800">
                  <a:latin typeface="Roboto"/>
                  <a:ea typeface="Roboto"/>
                  <a:cs typeface="Roboto"/>
                  <a:sym typeface="Roboto"/>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62" name="Shape 162"/>
        <p:cNvGrpSpPr/>
        <p:nvPr/>
      </p:nvGrpSpPr>
      <p:grpSpPr>
        <a:xfrm>
          <a:off x="0" y="0"/>
          <a:ext cx="0" cy="0"/>
          <a:chOff x="0" y="0"/>
          <a:chExt cx="0" cy="0"/>
        </a:xfrm>
      </p:grpSpPr>
      <p:sp>
        <p:nvSpPr>
          <p:cNvPr id="163" name="Google Shape;163;p2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Resources We Leveraged</a:t>
            </a:r>
            <a:endParaRPr sz="2800">
              <a:solidFill>
                <a:srgbClr val="002D45"/>
              </a:solidFill>
              <a:latin typeface="Montserrat"/>
              <a:ea typeface="Montserrat"/>
              <a:cs typeface="Montserrat"/>
              <a:sym typeface="Montserrat"/>
            </a:endParaRPr>
          </a:p>
        </p:txBody>
      </p:sp>
      <p:pic>
        <p:nvPicPr>
          <p:cNvPr id="164" name="Google Shape;164;p23"/>
          <p:cNvPicPr preferRelativeResize="0"/>
          <p:nvPr/>
        </p:nvPicPr>
        <p:blipFill>
          <a:blip r:embed="rId5">
            <a:alphaModFix/>
          </a:blip>
          <a:stretch>
            <a:fillRect/>
          </a:stretch>
        </p:blipFill>
        <p:spPr>
          <a:xfrm>
            <a:off x="160700" y="2398075"/>
            <a:ext cx="2086612" cy="1275152"/>
          </a:xfrm>
          <a:prstGeom prst="rect">
            <a:avLst/>
          </a:prstGeom>
          <a:noFill/>
          <a:ln>
            <a:noFill/>
          </a:ln>
        </p:spPr>
      </p:pic>
      <p:pic>
        <p:nvPicPr>
          <p:cNvPr id="165" name="Google Shape;165;p23"/>
          <p:cNvPicPr preferRelativeResize="0"/>
          <p:nvPr/>
        </p:nvPicPr>
        <p:blipFill>
          <a:blip r:embed="rId6">
            <a:alphaModFix/>
          </a:blip>
          <a:stretch>
            <a:fillRect/>
          </a:stretch>
        </p:blipFill>
        <p:spPr>
          <a:xfrm>
            <a:off x="2293563" y="2304175"/>
            <a:ext cx="2345580" cy="1262725"/>
          </a:xfrm>
          <a:prstGeom prst="rect">
            <a:avLst/>
          </a:prstGeom>
          <a:noFill/>
          <a:ln>
            <a:noFill/>
          </a:ln>
        </p:spPr>
      </p:pic>
      <p:pic>
        <p:nvPicPr>
          <p:cNvPr id="166" name="Google Shape;166;p23"/>
          <p:cNvPicPr preferRelativeResize="0"/>
          <p:nvPr/>
        </p:nvPicPr>
        <p:blipFill>
          <a:blip r:embed="rId7">
            <a:alphaModFix/>
          </a:blip>
          <a:stretch>
            <a:fillRect/>
          </a:stretch>
        </p:blipFill>
        <p:spPr>
          <a:xfrm>
            <a:off x="311700" y="3673230"/>
            <a:ext cx="1262700" cy="1262721"/>
          </a:xfrm>
          <a:prstGeom prst="rect">
            <a:avLst/>
          </a:prstGeom>
          <a:noFill/>
          <a:ln>
            <a:noFill/>
          </a:ln>
        </p:spPr>
      </p:pic>
      <p:pic>
        <p:nvPicPr>
          <p:cNvPr id="167" name="Google Shape;167;p23"/>
          <p:cNvPicPr preferRelativeResize="0"/>
          <p:nvPr/>
        </p:nvPicPr>
        <p:blipFill rotWithShape="1">
          <a:blip r:embed="rId8">
            <a:alphaModFix/>
          </a:blip>
          <a:srcRect b="17411" l="11602" r="12863" t="13523"/>
          <a:stretch/>
        </p:blipFill>
        <p:spPr>
          <a:xfrm>
            <a:off x="2059375" y="3714425"/>
            <a:ext cx="1986300" cy="1275150"/>
          </a:xfrm>
          <a:prstGeom prst="rect">
            <a:avLst/>
          </a:prstGeom>
          <a:noFill/>
          <a:ln>
            <a:noFill/>
          </a:ln>
        </p:spPr>
      </p:pic>
      <p:pic>
        <p:nvPicPr>
          <p:cNvPr id="168" name="Google Shape;168;p23"/>
          <p:cNvPicPr preferRelativeResize="0"/>
          <p:nvPr/>
        </p:nvPicPr>
        <p:blipFill>
          <a:blip r:embed="rId9">
            <a:alphaModFix/>
          </a:blip>
          <a:stretch>
            <a:fillRect/>
          </a:stretch>
        </p:blipFill>
        <p:spPr>
          <a:xfrm>
            <a:off x="470200" y="1259150"/>
            <a:ext cx="3424451" cy="897500"/>
          </a:xfrm>
          <a:prstGeom prst="rect">
            <a:avLst/>
          </a:prstGeom>
          <a:noFill/>
          <a:ln>
            <a:noFill/>
          </a:ln>
        </p:spPr>
      </p:pic>
      <p:pic>
        <p:nvPicPr>
          <p:cNvPr id="169" name="Google Shape;169;p23"/>
          <p:cNvPicPr preferRelativeResize="0"/>
          <p:nvPr/>
        </p:nvPicPr>
        <p:blipFill rotWithShape="1">
          <a:blip r:embed="rId10">
            <a:alphaModFix/>
          </a:blip>
          <a:srcRect b="0" l="17763" r="18179" t="0"/>
          <a:stretch/>
        </p:blipFill>
        <p:spPr>
          <a:xfrm>
            <a:off x="4685425" y="1259146"/>
            <a:ext cx="1860426" cy="1452205"/>
          </a:xfrm>
          <a:prstGeom prst="rect">
            <a:avLst/>
          </a:prstGeom>
          <a:noFill/>
          <a:ln>
            <a:noFill/>
          </a:ln>
        </p:spPr>
      </p:pic>
      <p:pic>
        <p:nvPicPr>
          <p:cNvPr id="170" name="Google Shape;170;p23"/>
          <p:cNvPicPr preferRelativeResize="0"/>
          <p:nvPr/>
        </p:nvPicPr>
        <p:blipFill>
          <a:blip r:embed="rId11">
            <a:alphaModFix/>
          </a:blip>
          <a:stretch>
            <a:fillRect/>
          </a:stretch>
        </p:blipFill>
        <p:spPr>
          <a:xfrm>
            <a:off x="4400975" y="3467425"/>
            <a:ext cx="1522149" cy="1522149"/>
          </a:xfrm>
          <a:prstGeom prst="rect">
            <a:avLst/>
          </a:prstGeom>
          <a:noFill/>
          <a:ln>
            <a:noFill/>
          </a:ln>
        </p:spPr>
      </p:pic>
      <p:pic>
        <p:nvPicPr>
          <p:cNvPr id="171" name="Google Shape;171;p23"/>
          <p:cNvPicPr preferRelativeResize="0"/>
          <p:nvPr/>
        </p:nvPicPr>
        <p:blipFill>
          <a:blip r:embed="rId12">
            <a:alphaModFix/>
          </a:blip>
          <a:stretch>
            <a:fillRect/>
          </a:stretch>
        </p:blipFill>
        <p:spPr>
          <a:xfrm>
            <a:off x="6428250" y="2843775"/>
            <a:ext cx="1743450" cy="20209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75" name="Shape 175"/>
        <p:cNvGrpSpPr/>
        <p:nvPr/>
      </p:nvGrpSpPr>
      <p:grpSpPr>
        <a:xfrm>
          <a:off x="0" y="0"/>
          <a:ext cx="0" cy="0"/>
          <a:chOff x="0" y="0"/>
          <a:chExt cx="0" cy="0"/>
        </a:xfrm>
      </p:grpSpPr>
      <p:sp>
        <p:nvSpPr>
          <p:cNvPr id="176" name="Google Shape;176;p24"/>
          <p:cNvSpPr txBox="1"/>
          <p:nvPr/>
        </p:nvSpPr>
        <p:spPr>
          <a:xfrm>
            <a:off x="311700" y="902225"/>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Data Understanding &amp; Data Preparation</a:t>
            </a:r>
            <a:endParaRPr sz="2800">
              <a:solidFill>
                <a:srgbClr val="002D45"/>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2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Data Cleaning &amp; Exploratory Data Analysis</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182" name="Google Shape;182;p25"/>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Font typeface="Open Sans Light"/>
              <a:buChar char="●"/>
            </a:pPr>
            <a:r>
              <a:rPr lang="en" sz="1900">
                <a:solidFill>
                  <a:schemeClr val="dk1"/>
                </a:solidFill>
                <a:latin typeface="Open Sans Light"/>
                <a:ea typeface="Open Sans Light"/>
                <a:cs typeface="Open Sans Light"/>
                <a:sym typeface="Open Sans Light"/>
              </a:rPr>
              <a:t>About </a:t>
            </a:r>
            <a:r>
              <a:rPr b="1" lang="en" sz="1900">
                <a:solidFill>
                  <a:schemeClr val="dk1"/>
                </a:solidFill>
                <a:latin typeface="Open Sans"/>
                <a:ea typeface="Open Sans"/>
                <a:cs typeface="Open Sans"/>
                <a:sym typeface="Open Sans"/>
              </a:rPr>
              <a:t>600,000 </a:t>
            </a:r>
            <a:r>
              <a:rPr lang="en" sz="1900">
                <a:solidFill>
                  <a:schemeClr val="dk1"/>
                </a:solidFill>
                <a:latin typeface="Open Sans Light"/>
                <a:ea typeface="Open Sans Light"/>
                <a:cs typeface="Open Sans Light"/>
                <a:sym typeface="Open Sans Light"/>
              </a:rPr>
              <a:t>data observations</a:t>
            </a:r>
            <a:endParaRPr sz="1900">
              <a:solidFill>
                <a:schemeClr val="dk1"/>
              </a:solidFill>
              <a:latin typeface="Open Sans Light"/>
              <a:ea typeface="Open Sans Light"/>
              <a:cs typeface="Open Sans Light"/>
              <a:sym typeface="Open Sans Light"/>
            </a:endParaRPr>
          </a:p>
          <a:p>
            <a:pPr indent="-349250" lvl="0" marL="457200" rtl="0" algn="l">
              <a:lnSpc>
                <a:spcPct val="115000"/>
              </a:lnSpc>
              <a:spcBef>
                <a:spcPts val="0"/>
              </a:spcBef>
              <a:spcAft>
                <a:spcPts val="0"/>
              </a:spcAft>
              <a:buClr>
                <a:schemeClr val="dk1"/>
              </a:buClr>
              <a:buSzPts val="1900"/>
              <a:buFont typeface="Open Sans Light"/>
              <a:buChar char="●"/>
            </a:pPr>
            <a:r>
              <a:rPr lang="en" sz="1900">
                <a:solidFill>
                  <a:schemeClr val="dk1"/>
                </a:solidFill>
                <a:latin typeface="Open Sans Light"/>
                <a:ea typeface="Open Sans Light"/>
                <a:cs typeface="Open Sans Light"/>
                <a:sym typeface="Open Sans Light"/>
              </a:rPr>
              <a:t>Missing values </a:t>
            </a:r>
            <a:endParaRPr sz="1900">
              <a:solidFill>
                <a:schemeClr val="dk1"/>
              </a:solidFill>
              <a:latin typeface="Open Sans Light"/>
              <a:ea typeface="Open Sans Light"/>
              <a:cs typeface="Open Sans Light"/>
              <a:sym typeface="Open Sans Light"/>
            </a:endParaRPr>
          </a:p>
          <a:p>
            <a:pPr indent="-349250" lvl="0" marL="457200" rtl="0" algn="l">
              <a:lnSpc>
                <a:spcPct val="115000"/>
              </a:lnSpc>
              <a:spcBef>
                <a:spcPts val="0"/>
              </a:spcBef>
              <a:spcAft>
                <a:spcPts val="0"/>
              </a:spcAft>
              <a:buClr>
                <a:schemeClr val="dk1"/>
              </a:buClr>
              <a:buSzPts val="1900"/>
              <a:buFont typeface="Open Sans Light"/>
              <a:buChar char="●"/>
            </a:pPr>
            <a:r>
              <a:rPr lang="en" sz="1900">
                <a:solidFill>
                  <a:schemeClr val="dk1"/>
                </a:solidFill>
                <a:latin typeface="Open Sans Light"/>
                <a:ea typeface="Open Sans Light"/>
                <a:cs typeface="Open Sans Light"/>
                <a:sym typeface="Open Sans Light"/>
              </a:rPr>
              <a:t>Columns with email domain info</a:t>
            </a:r>
            <a:endParaRPr sz="1900">
              <a:solidFill>
                <a:schemeClr val="dk1"/>
              </a:solidFill>
              <a:latin typeface="Open Sans Light"/>
              <a:ea typeface="Open Sans Light"/>
              <a:cs typeface="Open Sans Light"/>
              <a:sym typeface="Open Sans Light"/>
            </a:endParaRPr>
          </a:p>
          <a:p>
            <a:pPr indent="-349250" lvl="0" marL="457200" rtl="0" algn="l">
              <a:lnSpc>
                <a:spcPct val="115000"/>
              </a:lnSpc>
              <a:spcBef>
                <a:spcPts val="0"/>
              </a:spcBef>
              <a:spcAft>
                <a:spcPts val="0"/>
              </a:spcAft>
              <a:buClr>
                <a:schemeClr val="dk1"/>
              </a:buClr>
              <a:buSzPts val="1900"/>
              <a:buFont typeface="Open Sans Light"/>
              <a:buChar char="●"/>
            </a:pPr>
            <a:r>
              <a:rPr lang="en" sz="1900">
                <a:solidFill>
                  <a:schemeClr val="dk1"/>
                </a:solidFill>
                <a:latin typeface="Open Sans Light"/>
                <a:ea typeface="Open Sans Light"/>
                <a:cs typeface="Open Sans Light"/>
                <a:sym typeface="Open Sans Light"/>
              </a:rPr>
              <a:t>Text columns</a:t>
            </a:r>
            <a:endParaRPr sz="1900">
              <a:solidFill>
                <a:schemeClr val="dk1"/>
              </a:solidFill>
              <a:latin typeface="Open Sans Light"/>
              <a:ea typeface="Open Sans Light"/>
              <a:cs typeface="Open Sans Light"/>
              <a:sym typeface="Open Sa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2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Feature Selection</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188" name="Google Shape;188;p26"/>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Compute and sort our the correlation between the columns and the ‘isFraud’ label</a:t>
            </a:r>
            <a:endParaRPr>
              <a:solidFill>
                <a:schemeClr val="dk2"/>
              </a:solidFill>
              <a:latin typeface="Open Sans Light"/>
              <a:ea typeface="Open Sans Light"/>
              <a:cs typeface="Open Sans Light"/>
              <a:sym typeface="Open Sans Light"/>
            </a:endParaRPr>
          </a:p>
        </p:txBody>
      </p:sp>
      <p:pic>
        <p:nvPicPr>
          <p:cNvPr id="189" name="Google Shape;189;p26"/>
          <p:cNvPicPr preferRelativeResize="0"/>
          <p:nvPr/>
        </p:nvPicPr>
        <p:blipFill>
          <a:blip r:embed="rId4">
            <a:alphaModFix/>
          </a:blip>
          <a:stretch>
            <a:fillRect/>
          </a:stretch>
        </p:blipFill>
        <p:spPr>
          <a:xfrm>
            <a:off x="587573" y="1723650"/>
            <a:ext cx="3076124" cy="3084651"/>
          </a:xfrm>
          <a:prstGeom prst="rect">
            <a:avLst/>
          </a:prstGeom>
          <a:noFill/>
          <a:ln>
            <a:noFill/>
          </a:ln>
        </p:spPr>
      </p:pic>
      <p:pic>
        <p:nvPicPr>
          <p:cNvPr id="190" name="Google Shape;190;p26"/>
          <p:cNvPicPr preferRelativeResize="0"/>
          <p:nvPr/>
        </p:nvPicPr>
        <p:blipFill>
          <a:blip r:embed="rId5">
            <a:alphaModFix/>
          </a:blip>
          <a:stretch>
            <a:fillRect/>
          </a:stretch>
        </p:blipFill>
        <p:spPr>
          <a:xfrm>
            <a:off x="4151450" y="2588899"/>
            <a:ext cx="4225824" cy="12191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2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Accuracy Metrics</a:t>
            </a:r>
            <a:endParaRPr sz="2800">
              <a:solidFill>
                <a:srgbClr val="002D45"/>
              </a:solidFill>
              <a:latin typeface="Montserrat"/>
              <a:ea typeface="Montserrat"/>
              <a:cs typeface="Montserrat"/>
              <a:sym typeface="Montserrat"/>
            </a:endParaRPr>
          </a:p>
        </p:txBody>
      </p:sp>
      <p:sp>
        <p:nvSpPr>
          <p:cNvPr id="196" name="Google Shape;196;p27"/>
          <p:cNvSpPr txBox="1"/>
          <p:nvPr/>
        </p:nvSpPr>
        <p:spPr>
          <a:xfrm>
            <a:off x="311700" y="1017725"/>
            <a:ext cx="8520600" cy="332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900">
                <a:solidFill>
                  <a:srgbClr val="374151"/>
                </a:solidFill>
                <a:latin typeface="Open Sans"/>
                <a:ea typeface="Open Sans"/>
                <a:cs typeface="Open Sans"/>
                <a:sym typeface="Open Sans"/>
              </a:rPr>
              <a:t>Precision</a:t>
            </a:r>
            <a:r>
              <a:rPr lang="en" sz="1900">
                <a:solidFill>
                  <a:srgbClr val="374151"/>
                </a:solidFill>
                <a:latin typeface="Open Sans"/>
                <a:ea typeface="Open Sans"/>
                <a:cs typeface="Open Sans"/>
                <a:sym typeface="Open Sans"/>
              </a:rPr>
              <a:t>: </a:t>
            </a:r>
            <a:r>
              <a:rPr lang="en" sz="1900">
                <a:solidFill>
                  <a:srgbClr val="374151"/>
                </a:solidFill>
                <a:latin typeface="Open Sans"/>
                <a:ea typeface="Open Sans"/>
                <a:cs typeface="Open Sans"/>
                <a:sym typeface="Open Sans"/>
              </a:rPr>
              <a:t>TP/(TP+FP).It</a:t>
            </a:r>
            <a:r>
              <a:rPr lang="en" sz="1900">
                <a:solidFill>
                  <a:srgbClr val="374151"/>
                </a:solidFill>
                <a:latin typeface="Open Sans"/>
                <a:ea typeface="Open Sans"/>
                <a:cs typeface="Open Sans"/>
                <a:sym typeface="Open Sans"/>
              </a:rPr>
              <a:t> </a:t>
            </a:r>
            <a:r>
              <a:rPr lang="en" sz="1900">
                <a:solidFill>
                  <a:srgbClr val="374151"/>
                </a:solidFill>
                <a:latin typeface="Open Sans"/>
                <a:ea typeface="Open Sans"/>
                <a:cs typeface="Open Sans"/>
                <a:sym typeface="Open Sans"/>
              </a:rPr>
              <a:t>measures the accuracy of the positive predictions.</a:t>
            </a:r>
            <a:endParaRPr sz="1900">
              <a:solidFill>
                <a:srgbClr val="374151"/>
              </a:solidFill>
              <a:latin typeface="Open Sans"/>
              <a:ea typeface="Open Sans"/>
              <a:cs typeface="Open Sans"/>
              <a:sym typeface="Open Sans"/>
            </a:endParaRPr>
          </a:p>
          <a:p>
            <a:pPr indent="0" lvl="0" marL="0" rtl="0" algn="l">
              <a:lnSpc>
                <a:spcPct val="115000"/>
              </a:lnSpc>
              <a:spcBef>
                <a:spcPts val="600"/>
              </a:spcBef>
              <a:spcAft>
                <a:spcPts val="0"/>
              </a:spcAft>
              <a:buNone/>
            </a:pPr>
            <a:r>
              <a:rPr b="1" lang="en" sz="1900">
                <a:solidFill>
                  <a:srgbClr val="374151"/>
                </a:solidFill>
                <a:latin typeface="Open Sans"/>
                <a:ea typeface="Open Sans"/>
                <a:cs typeface="Open Sans"/>
                <a:sym typeface="Open Sans"/>
              </a:rPr>
              <a:t>Recall</a:t>
            </a:r>
            <a:r>
              <a:rPr lang="en" sz="1900">
                <a:solidFill>
                  <a:srgbClr val="374151"/>
                </a:solidFill>
                <a:latin typeface="Open Sans"/>
                <a:ea typeface="Open Sans"/>
                <a:cs typeface="Open Sans"/>
                <a:sym typeface="Open Sans"/>
              </a:rPr>
              <a:t>: TP/(TP+FN). It evaluates how effective a model is at identifying relevant instances.</a:t>
            </a:r>
            <a:endParaRPr sz="1900">
              <a:solidFill>
                <a:srgbClr val="374151"/>
              </a:solidFill>
              <a:latin typeface="Open Sans"/>
              <a:ea typeface="Open Sans"/>
              <a:cs typeface="Open Sans"/>
              <a:sym typeface="Open Sans"/>
            </a:endParaRPr>
          </a:p>
          <a:p>
            <a:pPr indent="0" lvl="0" marL="0" rtl="0" algn="l">
              <a:lnSpc>
                <a:spcPct val="115000"/>
              </a:lnSpc>
              <a:spcBef>
                <a:spcPts val="600"/>
              </a:spcBef>
              <a:spcAft>
                <a:spcPts val="0"/>
              </a:spcAft>
              <a:buNone/>
            </a:pPr>
            <a:r>
              <a:rPr b="1" lang="en" sz="1900">
                <a:solidFill>
                  <a:srgbClr val="374151"/>
                </a:solidFill>
                <a:latin typeface="Open Sans"/>
                <a:ea typeface="Open Sans"/>
                <a:cs typeface="Open Sans"/>
                <a:sym typeface="Open Sans"/>
              </a:rPr>
              <a:t>F1 Score: </a:t>
            </a:r>
            <a:r>
              <a:rPr lang="en" sz="1900">
                <a:solidFill>
                  <a:srgbClr val="374151"/>
                </a:solidFill>
                <a:latin typeface="Open Sans"/>
                <a:ea typeface="Open Sans"/>
                <a:cs typeface="Open Sans"/>
                <a:sym typeface="Open Sans"/>
              </a:rPr>
              <a:t>2 * (Precision * Recall) / (Precision + Recall). Balance between precision and recall. It is particularly useful when the distribution of the classes is uneven. </a:t>
            </a:r>
            <a:endParaRPr sz="1900">
              <a:solidFill>
                <a:srgbClr val="374151"/>
              </a:solidFill>
              <a:latin typeface="Open Sans"/>
              <a:ea typeface="Open Sans"/>
              <a:cs typeface="Open Sans"/>
              <a:sym typeface="Open Sans"/>
            </a:endParaRPr>
          </a:p>
          <a:p>
            <a:pPr indent="0" lvl="0" marL="0" rtl="0" algn="l">
              <a:lnSpc>
                <a:spcPct val="115000"/>
              </a:lnSpc>
              <a:spcBef>
                <a:spcPts val="600"/>
              </a:spcBef>
              <a:spcAft>
                <a:spcPts val="600"/>
              </a:spcAft>
              <a:buNone/>
            </a:pPr>
            <a:r>
              <a:rPr b="1" lang="en" sz="1900">
                <a:solidFill>
                  <a:srgbClr val="374151"/>
                </a:solidFill>
                <a:latin typeface="Open Sans"/>
                <a:ea typeface="Open Sans"/>
                <a:cs typeface="Open Sans"/>
                <a:sym typeface="Open Sans"/>
              </a:rPr>
              <a:t>AUC:</a:t>
            </a:r>
            <a:r>
              <a:rPr lang="en" sz="1900">
                <a:solidFill>
                  <a:srgbClr val="374151"/>
                </a:solidFill>
                <a:latin typeface="Open Sans"/>
                <a:ea typeface="Open Sans"/>
                <a:cs typeface="Open Sans"/>
                <a:sym typeface="Open Sans"/>
              </a:rPr>
              <a:t> The higher the AUC, the better the model is at distinguishing between positive and negative classes.</a:t>
            </a:r>
            <a:endParaRPr sz="1900">
              <a:solidFill>
                <a:schemeClr val="dk2"/>
              </a:solidFill>
              <a:latin typeface="Open Sans Light"/>
              <a:ea typeface="Open Sans Light"/>
              <a:cs typeface="Open Sans Light"/>
              <a:sym typeface="Open Sa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28"/>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Modeling &amp; Evaluation</a:t>
            </a:r>
            <a:endParaRPr sz="2800">
              <a:solidFill>
                <a:srgbClr val="002D45"/>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29"/>
          <p:cNvSpPr txBox="1"/>
          <p:nvPr/>
        </p:nvSpPr>
        <p:spPr>
          <a:xfrm>
            <a:off x="399075" y="196625"/>
            <a:ext cx="7332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002D45"/>
                </a:solidFill>
                <a:latin typeface="Montserrat"/>
                <a:ea typeface="Montserrat"/>
                <a:cs typeface="Montserrat"/>
                <a:sym typeface="Montserrat"/>
              </a:rPr>
              <a:t>Model Comparison</a:t>
            </a:r>
            <a:endParaRPr sz="2600">
              <a:solidFill>
                <a:srgbClr val="002D45"/>
              </a:solidFill>
              <a:latin typeface="Montserrat"/>
              <a:ea typeface="Montserrat"/>
              <a:cs typeface="Montserrat"/>
              <a:sym typeface="Montserrat"/>
            </a:endParaRPr>
          </a:p>
        </p:txBody>
      </p:sp>
      <p:graphicFrame>
        <p:nvGraphicFramePr>
          <p:cNvPr id="207" name="Google Shape;207;p29"/>
          <p:cNvGraphicFramePr/>
          <p:nvPr/>
        </p:nvGraphicFramePr>
        <p:xfrm>
          <a:off x="524950" y="769313"/>
          <a:ext cx="3000000" cy="3000000"/>
        </p:xfrm>
        <a:graphic>
          <a:graphicData uri="http://schemas.openxmlformats.org/drawingml/2006/table">
            <a:tbl>
              <a:tblPr>
                <a:noFill/>
                <a:tableStyleId>{3D395BC7-7A32-4122-90FE-562B5B69D592}</a:tableStyleId>
              </a:tblPr>
              <a:tblGrid>
                <a:gridCol w="1500175"/>
                <a:gridCol w="2263825"/>
                <a:gridCol w="1635425"/>
                <a:gridCol w="2463525"/>
              </a:tblGrid>
              <a:tr h="343075">
                <a:tc>
                  <a:txBody>
                    <a:bodyPr/>
                    <a:lstStyle/>
                    <a:p>
                      <a:pPr indent="0" lvl="0" marL="0" rtl="0" algn="l">
                        <a:lnSpc>
                          <a:spcPct val="100000"/>
                        </a:lnSpc>
                        <a:spcBef>
                          <a:spcPts val="0"/>
                        </a:spcBef>
                        <a:spcAft>
                          <a:spcPts val="0"/>
                        </a:spcAft>
                        <a:buNone/>
                      </a:pPr>
                      <a:r>
                        <a:rPr b="1" lang="en">
                          <a:solidFill>
                            <a:schemeClr val="lt1"/>
                          </a:solidFill>
                          <a:latin typeface="Open Sans"/>
                          <a:ea typeface="Open Sans"/>
                          <a:cs typeface="Open Sans"/>
                          <a:sym typeface="Open Sans"/>
                        </a:rPr>
                        <a:t>Model Name</a:t>
                      </a:r>
                      <a:endParaRPr b="1">
                        <a:solidFill>
                          <a:schemeClr val="lt1"/>
                        </a:solidFill>
                        <a:latin typeface="Open Sans"/>
                        <a:ea typeface="Open Sans"/>
                        <a:cs typeface="Open Sans"/>
                        <a:sym typeface="Open Sans"/>
                      </a:endParaRPr>
                    </a:p>
                  </a:txBody>
                  <a:tcPr marT="91425" marB="91425" marR="91425" marL="91425">
                    <a:lnB cap="flat" cmpd="sng" w="9525">
                      <a:solidFill>
                        <a:srgbClr val="9E9E9E"/>
                      </a:solidFill>
                      <a:prstDash val="solid"/>
                      <a:round/>
                      <a:headEnd len="sm" w="sm" type="none"/>
                      <a:tailEnd len="sm" w="sm" type="none"/>
                    </a:lnB>
                    <a:solidFill>
                      <a:schemeClr val="accent5"/>
                    </a:solidFill>
                  </a:tcPr>
                </a:tc>
                <a:tc>
                  <a:txBody>
                    <a:bodyPr/>
                    <a:lstStyle/>
                    <a:p>
                      <a:pPr indent="0" lvl="0" marL="0" rtl="0" algn="l">
                        <a:lnSpc>
                          <a:spcPct val="100000"/>
                        </a:lnSpc>
                        <a:spcBef>
                          <a:spcPts val="0"/>
                        </a:spcBef>
                        <a:spcAft>
                          <a:spcPts val="0"/>
                        </a:spcAft>
                        <a:buNone/>
                      </a:pPr>
                      <a:r>
                        <a:rPr b="1" lang="en">
                          <a:solidFill>
                            <a:schemeClr val="lt1"/>
                          </a:solidFill>
                          <a:latin typeface="Open Sans"/>
                          <a:ea typeface="Open Sans"/>
                          <a:cs typeface="Open Sans"/>
                          <a:sym typeface="Open Sans"/>
                        </a:rPr>
                        <a:t>Description</a:t>
                      </a:r>
                      <a:endParaRPr b="1">
                        <a:solidFill>
                          <a:schemeClr val="lt1"/>
                        </a:solidFill>
                        <a:latin typeface="Open Sans"/>
                        <a:ea typeface="Open Sans"/>
                        <a:cs typeface="Open Sans"/>
                        <a:sym typeface="Open Sans"/>
                      </a:endParaRPr>
                    </a:p>
                  </a:txBody>
                  <a:tcPr marT="91425" marB="91425" marR="91425" marL="91425">
                    <a:lnB cap="flat" cmpd="sng" w="9525">
                      <a:solidFill>
                        <a:srgbClr val="9E9E9E"/>
                      </a:solidFill>
                      <a:prstDash val="solid"/>
                      <a:round/>
                      <a:headEnd len="sm" w="sm" type="none"/>
                      <a:tailEnd len="sm" w="sm" type="none"/>
                    </a:lnB>
                    <a:solidFill>
                      <a:schemeClr val="accent5"/>
                    </a:solidFill>
                  </a:tcPr>
                </a:tc>
                <a:tc>
                  <a:txBody>
                    <a:bodyPr/>
                    <a:lstStyle/>
                    <a:p>
                      <a:pPr indent="0" lvl="0" marL="0" rtl="0" algn="l">
                        <a:lnSpc>
                          <a:spcPct val="100000"/>
                        </a:lnSpc>
                        <a:spcBef>
                          <a:spcPts val="0"/>
                        </a:spcBef>
                        <a:spcAft>
                          <a:spcPts val="0"/>
                        </a:spcAft>
                        <a:buNone/>
                      </a:pPr>
                      <a:r>
                        <a:rPr b="1" lang="en">
                          <a:solidFill>
                            <a:schemeClr val="lt1"/>
                          </a:solidFill>
                          <a:latin typeface="Open Sans"/>
                          <a:ea typeface="Open Sans"/>
                          <a:cs typeface="Open Sans"/>
                          <a:sym typeface="Open Sans"/>
                        </a:rPr>
                        <a:t>Pros</a:t>
                      </a:r>
                      <a:endParaRPr b="1">
                        <a:solidFill>
                          <a:schemeClr val="lt1"/>
                        </a:solidFill>
                        <a:latin typeface="Open Sans"/>
                        <a:ea typeface="Open Sans"/>
                        <a:cs typeface="Open Sans"/>
                        <a:sym typeface="Open Sans"/>
                      </a:endParaRPr>
                    </a:p>
                  </a:txBody>
                  <a:tcPr marT="91425" marB="91425" marR="91425" marL="91425">
                    <a:lnB cap="flat" cmpd="sng" w="9525">
                      <a:solidFill>
                        <a:srgbClr val="9E9E9E"/>
                      </a:solidFill>
                      <a:prstDash val="solid"/>
                      <a:round/>
                      <a:headEnd len="sm" w="sm" type="none"/>
                      <a:tailEnd len="sm" w="sm" type="none"/>
                    </a:lnB>
                    <a:solidFill>
                      <a:schemeClr val="accent3"/>
                    </a:solidFill>
                  </a:tcPr>
                </a:tc>
                <a:tc>
                  <a:txBody>
                    <a:bodyPr/>
                    <a:lstStyle/>
                    <a:p>
                      <a:pPr indent="0" lvl="0" marL="0" rtl="0" algn="l">
                        <a:lnSpc>
                          <a:spcPct val="100000"/>
                        </a:lnSpc>
                        <a:spcBef>
                          <a:spcPts val="0"/>
                        </a:spcBef>
                        <a:spcAft>
                          <a:spcPts val="0"/>
                        </a:spcAft>
                        <a:buNone/>
                      </a:pPr>
                      <a:r>
                        <a:rPr b="1" lang="en">
                          <a:solidFill>
                            <a:schemeClr val="lt1"/>
                          </a:solidFill>
                          <a:latin typeface="Open Sans"/>
                          <a:ea typeface="Open Sans"/>
                          <a:cs typeface="Open Sans"/>
                          <a:sym typeface="Open Sans"/>
                        </a:rPr>
                        <a:t>Cons</a:t>
                      </a:r>
                      <a:endParaRPr b="1">
                        <a:solidFill>
                          <a:schemeClr val="lt1"/>
                        </a:solidFill>
                        <a:latin typeface="Open Sans"/>
                        <a:ea typeface="Open Sans"/>
                        <a:cs typeface="Open Sans"/>
                        <a:sym typeface="Open Sans"/>
                      </a:endParaRPr>
                    </a:p>
                  </a:txBody>
                  <a:tcPr marT="91425" marB="91425" marR="91425" marL="91425">
                    <a:lnB cap="flat" cmpd="sng" w="9525">
                      <a:solidFill>
                        <a:srgbClr val="9E9E9E"/>
                      </a:solidFill>
                      <a:prstDash val="solid"/>
                      <a:round/>
                      <a:headEnd len="sm" w="sm" type="none"/>
                      <a:tailEnd len="sm" w="sm" type="none"/>
                    </a:lnB>
                    <a:solidFill>
                      <a:schemeClr val="accent3"/>
                    </a:solidFill>
                  </a:tcPr>
                </a:tc>
              </a:tr>
              <a:tr h="639200">
                <a:tc>
                  <a:txBody>
                    <a:bodyPr/>
                    <a:lstStyle/>
                    <a:p>
                      <a:pPr indent="0" lvl="0" marL="0" rtl="0" algn="l">
                        <a:lnSpc>
                          <a:spcPct val="100000"/>
                        </a:lnSpc>
                        <a:spcBef>
                          <a:spcPts val="0"/>
                        </a:spcBef>
                        <a:spcAft>
                          <a:spcPts val="600"/>
                        </a:spcAft>
                        <a:buClr>
                          <a:schemeClr val="dk1"/>
                        </a:buClr>
                        <a:buSzPts val="1100"/>
                        <a:buFont typeface="Arial"/>
                        <a:buNone/>
                      </a:pPr>
                      <a:r>
                        <a:rPr b="1" lang="en" sz="1000">
                          <a:solidFill>
                            <a:srgbClr val="595959"/>
                          </a:solidFill>
                          <a:latin typeface="Open Sans"/>
                          <a:ea typeface="Open Sans"/>
                          <a:cs typeface="Open Sans"/>
                          <a:sym typeface="Open Sans"/>
                        </a:rPr>
                        <a:t>Logistic Regression</a:t>
                      </a:r>
                      <a:endParaRPr b="1" sz="1000">
                        <a:solidFill>
                          <a:srgbClr val="595959"/>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00000"/>
                        </a:lnSpc>
                        <a:spcBef>
                          <a:spcPts val="0"/>
                        </a:spcBef>
                        <a:spcAft>
                          <a:spcPts val="600"/>
                        </a:spcAft>
                        <a:buNone/>
                      </a:pPr>
                      <a:r>
                        <a:rPr lang="en" sz="1000">
                          <a:solidFill>
                            <a:schemeClr val="dk1"/>
                          </a:solidFill>
                          <a:latin typeface="Open Sans Light"/>
                          <a:ea typeface="Open Sans Light"/>
                          <a:cs typeface="Open Sans Light"/>
                          <a:sym typeface="Open Sans Light"/>
                        </a:rPr>
                        <a:t>Predict probability of binary classification using logistic function</a:t>
                      </a:r>
                      <a:endParaRPr sz="1000">
                        <a:solidFill>
                          <a:schemeClr val="dk1"/>
                        </a:solidFill>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Light"/>
                          <a:ea typeface="Open Sans Light"/>
                          <a:cs typeface="Open Sans Light"/>
                          <a:sym typeface="Open Sans Light"/>
                        </a:rPr>
                        <a:t>High accuracy</a:t>
                      </a:r>
                      <a:endParaRPr sz="1000">
                        <a:solidFill>
                          <a:schemeClr val="dk1"/>
                        </a:solidFill>
                        <a:latin typeface="Open Sans Light"/>
                        <a:ea typeface="Open Sans Light"/>
                        <a:cs typeface="Open Sans Light"/>
                        <a:sym typeface="Open Sans Light"/>
                      </a:endParaRPr>
                    </a:p>
                    <a:p>
                      <a:pPr indent="0" lvl="0" marL="0" rtl="0" algn="l">
                        <a:lnSpc>
                          <a:spcPct val="100000"/>
                        </a:lnSpc>
                        <a:spcBef>
                          <a:spcPts val="600"/>
                        </a:spcBef>
                        <a:spcAft>
                          <a:spcPts val="600"/>
                        </a:spcAft>
                        <a:buNone/>
                      </a:pPr>
                      <a:r>
                        <a:rPr lang="en" sz="1000">
                          <a:solidFill>
                            <a:schemeClr val="dk1"/>
                          </a:solidFill>
                          <a:latin typeface="Open Sans Light"/>
                          <a:ea typeface="Open Sans Light"/>
                          <a:cs typeface="Open Sans Light"/>
                          <a:sym typeface="Open Sans Light"/>
                        </a:rPr>
                        <a:t>Suitable for large dataset</a:t>
                      </a:r>
                      <a:endParaRPr sz="1000">
                        <a:solidFill>
                          <a:schemeClr val="dk1"/>
                        </a:solidFill>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Light"/>
                          <a:ea typeface="Open Sans Light"/>
                          <a:cs typeface="Open Sans Light"/>
                          <a:sym typeface="Open Sans Light"/>
                        </a:rPr>
                        <a:t>High false positive rate</a:t>
                      </a:r>
                      <a:endParaRPr sz="1000">
                        <a:solidFill>
                          <a:schemeClr val="dk1"/>
                        </a:solidFill>
                        <a:latin typeface="Open Sans Light"/>
                        <a:ea typeface="Open Sans Light"/>
                        <a:cs typeface="Open Sans Light"/>
                        <a:sym typeface="Open Sans Light"/>
                      </a:endParaRPr>
                    </a:p>
                    <a:p>
                      <a:pPr indent="0" lvl="0" marL="0" rtl="0" algn="l">
                        <a:lnSpc>
                          <a:spcPct val="100000"/>
                        </a:lnSpc>
                        <a:spcBef>
                          <a:spcPts val="600"/>
                        </a:spcBef>
                        <a:spcAft>
                          <a:spcPts val="600"/>
                        </a:spcAft>
                        <a:buNone/>
                      </a:pPr>
                      <a:r>
                        <a:rPr lang="en" sz="1000">
                          <a:solidFill>
                            <a:schemeClr val="dk1"/>
                          </a:solidFill>
                          <a:latin typeface="Open Sans Light"/>
                          <a:ea typeface="Open Sans Light"/>
                          <a:cs typeface="Open Sans Light"/>
                          <a:sym typeface="Open Sans Light"/>
                        </a:rPr>
                        <a:t>Low F1 score</a:t>
                      </a:r>
                      <a:endParaRPr sz="1000">
                        <a:solidFill>
                          <a:schemeClr val="dk1"/>
                        </a:solidFill>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20200">
                <a:tc>
                  <a:txBody>
                    <a:bodyPr/>
                    <a:lstStyle/>
                    <a:p>
                      <a:pPr indent="0" lvl="0" marL="0" rtl="0" algn="l">
                        <a:lnSpc>
                          <a:spcPct val="100000"/>
                        </a:lnSpc>
                        <a:spcBef>
                          <a:spcPts val="0"/>
                        </a:spcBef>
                        <a:spcAft>
                          <a:spcPts val="600"/>
                        </a:spcAft>
                        <a:buNone/>
                      </a:pPr>
                      <a:r>
                        <a:rPr b="1" lang="en" sz="1000">
                          <a:solidFill>
                            <a:schemeClr val="dk2"/>
                          </a:solidFill>
                          <a:latin typeface="Open Sans"/>
                          <a:ea typeface="Open Sans"/>
                          <a:cs typeface="Open Sans"/>
                          <a:sym typeface="Open Sans"/>
                        </a:rPr>
                        <a:t>K-Nearest Neighbors (KNN)</a:t>
                      </a:r>
                      <a:endParaRPr b="1" sz="1000">
                        <a:latin typeface="Open Sans"/>
                        <a:ea typeface="Open Sans"/>
                        <a:cs typeface="Open Sans"/>
                        <a:sym typeface="Open Sans"/>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lnSpc>
                          <a:spcPct val="100000"/>
                        </a:lnSpc>
                        <a:spcBef>
                          <a:spcPts val="0"/>
                        </a:spcBef>
                        <a:spcAft>
                          <a:spcPts val="600"/>
                        </a:spcAft>
                        <a:buNone/>
                      </a:pPr>
                      <a:r>
                        <a:rPr lang="en" sz="1000">
                          <a:solidFill>
                            <a:schemeClr val="dk1"/>
                          </a:solidFill>
                          <a:latin typeface="Open Sans Light"/>
                          <a:ea typeface="Open Sans Light"/>
                          <a:cs typeface="Open Sans Light"/>
                          <a:sym typeface="Open Sans Light"/>
                        </a:rPr>
                        <a:t>V</a:t>
                      </a:r>
                      <a:r>
                        <a:rPr lang="en" sz="1000">
                          <a:solidFill>
                            <a:schemeClr val="dk1"/>
                          </a:solidFill>
                          <a:latin typeface="Open Sans Light"/>
                          <a:ea typeface="Open Sans Light"/>
                          <a:cs typeface="Open Sans Light"/>
                          <a:sym typeface="Open Sans Light"/>
                        </a:rPr>
                        <a:t>ersatile</a:t>
                      </a:r>
                      <a:r>
                        <a:rPr lang="en" sz="1000">
                          <a:solidFill>
                            <a:schemeClr val="dk1"/>
                          </a:solidFill>
                          <a:latin typeface="Open Sans Light"/>
                          <a:ea typeface="Open Sans Light"/>
                          <a:cs typeface="Open Sans Light"/>
                          <a:sym typeface="Open Sans Light"/>
                        </a:rPr>
                        <a:t> </a:t>
                      </a:r>
                      <a:r>
                        <a:rPr lang="en" sz="1000">
                          <a:solidFill>
                            <a:schemeClr val="dk1"/>
                          </a:solidFill>
                          <a:latin typeface="Open Sans Light"/>
                          <a:ea typeface="Open Sans Light"/>
                          <a:cs typeface="Open Sans Light"/>
                          <a:sym typeface="Open Sans Light"/>
                        </a:rPr>
                        <a:t>algorithm</a:t>
                      </a:r>
                      <a:r>
                        <a:rPr lang="en" sz="1000">
                          <a:solidFill>
                            <a:schemeClr val="dk1"/>
                          </a:solidFill>
                          <a:latin typeface="Open Sans Light"/>
                          <a:ea typeface="Open Sans Light"/>
                          <a:cs typeface="Open Sans Light"/>
                          <a:sym typeface="Open Sans Light"/>
                        </a:rPr>
                        <a:t> that works well with binary classification</a:t>
                      </a:r>
                      <a:endParaRPr sz="1000">
                        <a:solidFill>
                          <a:schemeClr val="dk1"/>
                        </a:solidFill>
                        <a:latin typeface="Open Sans Light"/>
                        <a:ea typeface="Open Sans Light"/>
                        <a:cs typeface="Open Sans Light"/>
                        <a:sym typeface="Open Sans Light"/>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lnSpc>
                          <a:spcPct val="100000"/>
                        </a:lnSpc>
                        <a:spcBef>
                          <a:spcPts val="0"/>
                        </a:spcBef>
                        <a:spcAft>
                          <a:spcPts val="600"/>
                        </a:spcAft>
                        <a:buNone/>
                      </a:pPr>
                      <a:r>
                        <a:rPr lang="en" sz="1000">
                          <a:solidFill>
                            <a:schemeClr val="dk1"/>
                          </a:solidFill>
                          <a:latin typeface="Open Sans Light"/>
                          <a:ea typeface="Open Sans Light"/>
                          <a:cs typeface="Open Sans Light"/>
                          <a:sym typeface="Open Sans Light"/>
                        </a:rPr>
                        <a:t>High accuracy and AUC scores</a:t>
                      </a:r>
                      <a:endParaRPr sz="1000">
                        <a:solidFill>
                          <a:schemeClr val="dk1"/>
                        </a:solidFill>
                        <a:latin typeface="Open Sans Light"/>
                        <a:ea typeface="Open Sans Light"/>
                        <a:cs typeface="Open Sans Light"/>
                        <a:sym typeface="Open Sans Light"/>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lnSpc>
                          <a:spcPct val="100000"/>
                        </a:lnSpc>
                        <a:spcBef>
                          <a:spcPts val="0"/>
                        </a:spcBef>
                        <a:spcAft>
                          <a:spcPts val="0"/>
                        </a:spcAft>
                        <a:buNone/>
                      </a:pPr>
                      <a:r>
                        <a:rPr lang="en" sz="1000">
                          <a:solidFill>
                            <a:schemeClr val="dk1"/>
                          </a:solidFill>
                          <a:latin typeface="Open Sans Light"/>
                          <a:ea typeface="Open Sans Light"/>
                          <a:cs typeface="Open Sans Light"/>
                          <a:sym typeface="Open Sans Light"/>
                        </a:rPr>
                        <a:t>Low F1 </a:t>
                      </a:r>
                      <a:r>
                        <a:rPr lang="en" sz="1000">
                          <a:solidFill>
                            <a:schemeClr val="dk1"/>
                          </a:solidFill>
                          <a:latin typeface="Open Sans Light"/>
                          <a:ea typeface="Open Sans Light"/>
                          <a:cs typeface="Open Sans Light"/>
                          <a:sym typeface="Open Sans Light"/>
                        </a:rPr>
                        <a:t>score</a:t>
                      </a:r>
                      <a:endParaRPr sz="1000">
                        <a:solidFill>
                          <a:schemeClr val="dk1"/>
                        </a:solidFill>
                        <a:latin typeface="Open Sans Light"/>
                        <a:ea typeface="Open Sans Light"/>
                        <a:cs typeface="Open Sans Light"/>
                        <a:sym typeface="Open Sans Light"/>
                      </a:endParaRPr>
                    </a:p>
                    <a:p>
                      <a:pPr indent="0" lvl="0" marL="0" rtl="0" algn="l">
                        <a:lnSpc>
                          <a:spcPct val="100000"/>
                        </a:lnSpc>
                        <a:spcBef>
                          <a:spcPts val="600"/>
                        </a:spcBef>
                        <a:spcAft>
                          <a:spcPts val="600"/>
                        </a:spcAft>
                        <a:buNone/>
                      </a:pPr>
                      <a:r>
                        <a:rPr lang="en" sz="1000">
                          <a:solidFill>
                            <a:schemeClr val="dk1"/>
                          </a:solidFill>
                          <a:latin typeface="Open Sans Light"/>
                          <a:ea typeface="Open Sans Light"/>
                          <a:cs typeface="Open Sans Light"/>
                          <a:sym typeface="Open Sans Light"/>
                        </a:rPr>
                        <a:t>Would be effective for smaller datasets</a:t>
                      </a:r>
                      <a:endParaRPr sz="1000">
                        <a:solidFill>
                          <a:schemeClr val="dk1"/>
                        </a:solidFill>
                        <a:latin typeface="Open Sans Light"/>
                        <a:ea typeface="Open Sans Light"/>
                        <a:cs typeface="Open Sans Light"/>
                        <a:sym typeface="Open Sans Light"/>
                      </a:endParaRPr>
                    </a:p>
                  </a:txBody>
                  <a:tcPr marT="91425" marB="91425" marR="91425" marL="91425" anchor="ctr">
                    <a:lnT cap="flat" cmpd="sng" w="9525">
                      <a:solidFill>
                        <a:srgbClr val="9E9E9E"/>
                      </a:solidFill>
                      <a:prstDash val="solid"/>
                      <a:round/>
                      <a:headEnd len="sm" w="sm" type="none"/>
                      <a:tailEnd len="sm" w="sm" type="none"/>
                    </a:lnT>
                  </a:tcPr>
                </a:tc>
              </a:tr>
              <a:tr h="778550">
                <a:tc>
                  <a:txBody>
                    <a:bodyPr/>
                    <a:lstStyle/>
                    <a:p>
                      <a:pPr indent="0" lvl="0" marL="0" rtl="0" algn="l">
                        <a:lnSpc>
                          <a:spcPct val="100000"/>
                        </a:lnSpc>
                        <a:spcBef>
                          <a:spcPts val="0"/>
                        </a:spcBef>
                        <a:spcAft>
                          <a:spcPts val="0"/>
                        </a:spcAft>
                        <a:buNone/>
                      </a:pPr>
                      <a:r>
                        <a:t/>
                      </a:r>
                      <a:endParaRPr sz="1100">
                        <a:latin typeface="Open Sans Light"/>
                        <a:ea typeface="Open Sans Light"/>
                        <a:cs typeface="Open Sans Light"/>
                        <a:sym typeface="Open Sans Light"/>
                      </a:endParaRPr>
                    </a:p>
                    <a:p>
                      <a:pPr indent="0" lvl="0" marL="0" rtl="0" algn="l">
                        <a:lnSpc>
                          <a:spcPct val="100000"/>
                        </a:lnSpc>
                        <a:spcBef>
                          <a:spcPts val="0"/>
                        </a:spcBef>
                        <a:spcAft>
                          <a:spcPts val="0"/>
                        </a:spcAft>
                        <a:buNone/>
                      </a:pPr>
                      <a:r>
                        <a:rPr b="1" lang="en" sz="1000">
                          <a:solidFill>
                            <a:schemeClr val="dk2"/>
                          </a:solidFill>
                          <a:latin typeface="Open Sans"/>
                          <a:ea typeface="Open Sans"/>
                          <a:cs typeface="Open Sans"/>
                          <a:sym typeface="Open Sans"/>
                        </a:rPr>
                        <a:t>Support Vector Machine (SVM)</a:t>
                      </a:r>
                      <a:endParaRPr b="1" sz="1000">
                        <a:latin typeface="Open Sans"/>
                        <a:ea typeface="Open Sans"/>
                        <a:cs typeface="Open Sans"/>
                        <a:sym typeface="Open Sans"/>
                      </a:endParaRPr>
                    </a:p>
                    <a:p>
                      <a:pPr indent="0" lvl="0" marL="0" rtl="0" algn="l">
                        <a:lnSpc>
                          <a:spcPct val="100000"/>
                        </a:lnSpc>
                        <a:spcBef>
                          <a:spcPts val="600"/>
                        </a:spcBef>
                        <a:spcAft>
                          <a:spcPts val="0"/>
                        </a:spcAft>
                        <a:buNone/>
                      </a:pPr>
                      <a:r>
                        <a:t/>
                      </a:r>
                      <a:endParaRPr sz="1100">
                        <a:latin typeface="Open Sans Light"/>
                        <a:ea typeface="Open Sans Light"/>
                        <a:cs typeface="Open Sans Light"/>
                        <a:sym typeface="Open Sans Light"/>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lnSpc>
                          <a:spcPct val="100000"/>
                        </a:lnSpc>
                        <a:spcBef>
                          <a:spcPts val="0"/>
                        </a:spcBef>
                        <a:spcAft>
                          <a:spcPts val="600"/>
                        </a:spcAft>
                        <a:buNone/>
                      </a:pPr>
                      <a:r>
                        <a:rPr lang="en" sz="1000">
                          <a:solidFill>
                            <a:schemeClr val="dk1"/>
                          </a:solidFill>
                          <a:latin typeface="Open Sans Light"/>
                          <a:ea typeface="Open Sans Light"/>
                          <a:cs typeface="Open Sans Light"/>
                          <a:sym typeface="Open Sans Light"/>
                        </a:rPr>
                        <a:t>Supervised learning model that uses classification algorithms for binary classification </a:t>
                      </a:r>
                      <a:endParaRPr sz="1000">
                        <a:solidFill>
                          <a:schemeClr val="dk1"/>
                        </a:solidFill>
                        <a:latin typeface="Open Sans Light"/>
                        <a:ea typeface="Open Sans Light"/>
                        <a:cs typeface="Open Sans Light"/>
                        <a:sym typeface="Open Sans Light"/>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Light"/>
                          <a:ea typeface="Open Sans Light"/>
                          <a:cs typeface="Open Sans Light"/>
                          <a:sym typeface="Open Sans Light"/>
                        </a:rPr>
                        <a:t>Good for large datasets </a:t>
                      </a:r>
                      <a:endParaRPr sz="1000">
                        <a:solidFill>
                          <a:schemeClr val="dk1"/>
                        </a:solidFill>
                        <a:latin typeface="Open Sans Light"/>
                        <a:ea typeface="Open Sans Light"/>
                        <a:cs typeface="Open Sans Light"/>
                        <a:sym typeface="Open Sans Light"/>
                      </a:endParaRPr>
                    </a:p>
                    <a:p>
                      <a:pPr indent="0" lvl="0" marL="0" rtl="0" algn="l">
                        <a:lnSpc>
                          <a:spcPct val="100000"/>
                        </a:lnSpc>
                        <a:spcBef>
                          <a:spcPts val="600"/>
                        </a:spcBef>
                        <a:spcAft>
                          <a:spcPts val="600"/>
                        </a:spcAft>
                        <a:buNone/>
                      </a:pPr>
                      <a:r>
                        <a:rPr lang="en" sz="1000">
                          <a:solidFill>
                            <a:schemeClr val="dk1"/>
                          </a:solidFill>
                          <a:latin typeface="Open Sans Light"/>
                          <a:ea typeface="Open Sans Light"/>
                          <a:cs typeface="Open Sans Light"/>
                          <a:sym typeface="Open Sans Light"/>
                        </a:rPr>
                        <a:t>Low false negative rate </a:t>
                      </a:r>
                      <a:endParaRPr sz="1000">
                        <a:solidFill>
                          <a:schemeClr val="dk1"/>
                        </a:solidFill>
                        <a:latin typeface="Open Sans Light"/>
                        <a:ea typeface="Open Sans Light"/>
                        <a:cs typeface="Open Sans Light"/>
                        <a:sym typeface="Open Sans Light"/>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Light"/>
                          <a:ea typeface="Open Sans Light"/>
                          <a:cs typeface="Open Sans Light"/>
                          <a:sym typeface="Open Sans Light"/>
                        </a:rPr>
                        <a:t>High false positive rate </a:t>
                      </a:r>
                      <a:endParaRPr sz="1000">
                        <a:solidFill>
                          <a:schemeClr val="dk1"/>
                        </a:solidFill>
                        <a:latin typeface="Open Sans Light"/>
                        <a:ea typeface="Open Sans Light"/>
                        <a:cs typeface="Open Sans Light"/>
                        <a:sym typeface="Open Sans Light"/>
                      </a:endParaRPr>
                    </a:p>
                    <a:p>
                      <a:pPr indent="0" lvl="0" marL="0" rtl="0" algn="l">
                        <a:lnSpc>
                          <a:spcPct val="100000"/>
                        </a:lnSpc>
                        <a:spcBef>
                          <a:spcPts val="600"/>
                        </a:spcBef>
                        <a:spcAft>
                          <a:spcPts val="600"/>
                        </a:spcAft>
                        <a:buNone/>
                      </a:pPr>
                      <a:r>
                        <a:rPr lang="en" sz="1000">
                          <a:solidFill>
                            <a:schemeClr val="dk1"/>
                          </a:solidFill>
                          <a:latin typeface="Open Sans Light"/>
                          <a:ea typeface="Open Sans Light"/>
                          <a:cs typeface="Open Sans Light"/>
                          <a:sym typeface="Open Sans Light"/>
                        </a:rPr>
                        <a:t>Low F1 score </a:t>
                      </a:r>
                      <a:endParaRPr sz="1000">
                        <a:solidFill>
                          <a:schemeClr val="dk1"/>
                        </a:solidFill>
                        <a:latin typeface="Open Sans Light"/>
                        <a:ea typeface="Open Sans Light"/>
                        <a:cs typeface="Open Sans Light"/>
                        <a:sym typeface="Open Sans Light"/>
                      </a:endParaRPr>
                    </a:p>
                  </a:txBody>
                  <a:tcPr marT="91425" marB="91425" marR="91425" marL="91425" anchor="ctr">
                    <a:lnB cap="flat" cmpd="sng" w="9525">
                      <a:solidFill>
                        <a:srgbClr val="9E9E9E"/>
                      </a:solidFill>
                      <a:prstDash val="solid"/>
                      <a:round/>
                      <a:headEnd len="sm" w="sm" type="none"/>
                      <a:tailEnd len="sm" w="sm" type="none"/>
                    </a:lnB>
                  </a:tcPr>
                </a:tc>
              </a:tr>
              <a:tr h="818150">
                <a:tc>
                  <a:txBody>
                    <a:bodyPr/>
                    <a:lstStyle/>
                    <a:p>
                      <a:pPr indent="0" lvl="0" marL="0" rtl="0" algn="l">
                        <a:lnSpc>
                          <a:spcPct val="100000"/>
                        </a:lnSpc>
                        <a:spcBef>
                          <a:spcPts val="0"/>
                        </a:spcBef>
                        <a:spcAft>
                          <a:spcPts val="0"/>
                        </a:spcAft>
                        <a:buNone/>
                      </a:pPr>
                      <a:r>
                        <a:rPr b="1" lang="en" sz="1100">
                          <a:solidFill>
                            <a:srgbClr val="595959"/>
                          </a:solidFill>
                          <a:latin typeface="Open Sans"/>
                          <a:ea typeface="Open Sans"/>
                          <a:cs typeface="Open Sans"/>
                          <a:sym typeface="Open Sans"/>
                        </a:rPr>
                        <a:t>Decision</a:t>
                      </a:r>
                      <a:r>
                        <a:rPr b="1" lang="en" sz="1100">
                          <a:solidFill>
                            <a:srgbClr val="595959"/>
                          </a:solidFill>
                          <a:latin typeface="Open Sans"/>
                          <a:ea typeface="Open Sans"/>
                          <a:cs typeface="Open Sans"/>
                          <a:sym typeface="Open Sans"/>
                        </a:rPr>
                        <a:t> </a:t>
                      </a:r>
                      <a:r>
                        <a:rPr b="1" lang="en" sz="1100">
                          <a:solidFill>
                            <a:srgbClr val="595959"/>
                          </a:solidFill>
                          <a:latin typeface="Open Sans"/>
                          <a:ea typeface="Open Sans"/>
                          <a:cs typeface="Open Sans"/>
                          <a:sym typeface="Open Sans"/>
                        </a:rPr>
                        <a:t>Trees</a:t>
                      </a:r>
                      <a:endParaRPr b="1" sz="1100">
                        <a:solidFill>
                          <a:srgbClr val="595959"/>
                        </a:solidFill>
                        <a:latin typeface="Open Sans"/>
                        <a:ea typeface="Open Sans"/>
                        <a:cs typeface="Open Sans"/>
                        <a:sym typeface="Open Sans"/>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00000"/>
                        </a:lnSpc>
                        <a:spcBef>
                          <a:spcPts val="0"/>
                        </a:spcBef>
                        <a:spcAft>
                          <a:spcPts val="600"/>
                        </a:spcAft>
                        <a:buNone/>
                      </a:pPr>
                      <a:r>
                        <a:rPr lang="en" sz="1000">
                          <a:solidFill>
                            <a:schemeClr val="dk1"/>
                          </a:solidFill>
                          <a:latin typeface="Open Sans Light"/>
                          <a:ea typeface="Open Sans Light"/>
                          <a:cs typeface="Open Sans Light"/>
                          <a:sym typeface="Open Sans Light"/>
                        </a:rPr>
                        <a:t> A non-parametric supervised learning algorithm for both classification and regression tasks</a:t>
                      </a:r>
                      <a:endParaRPr sz="1000">
                        <a:solidFill>
                          <a:schemeClr val="dk1"/>
                        </a:solidFill>
                        <a:latin typeface="Open Sans Light"/>
                        <a:ea typeface="Open Sans Light"/>
                        <a:cs typeface="Open Sans Light"/>
                        <a:sym typeface="Open Sans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00000"/>
                        </a:lnSpc>
                        <a:spcBef>
                          <a:spcPts val="0"/>
                        </a:spcBef>
                        <a:spcAft>
                          <a:spcPts val="600"/>
                        </a:spcAft>
                        <a:buNone/>
                      </a:pPr>
                      <a:r>
                        <a:rPr lang="en" sz="1000">
                          <a:solidFill>
                            <a:schemeClr val="dk1"/>
                          </a:solidFill>
                          <a:latin typeface="Open Sans Light"/>
                          <a:ea typeface="Open Sans Light"/>
                          <a:cs typeface="Open Sans Light"/>
                          <a:sym typeface="Open Sans Light"/>
                        </a:rPr>
                        <a:t>High Precision + AUC </a:t>
                      </a:r>
                      <a:endParaRPr sz="1000">
                        <a:solidFill>
                          <a:schemeClr val="dk1"/>
                        </a:solidFill>
                        <a:latin typeface="Open Sans Light"/>
                        <a:ea typeface="Open Sans Light"/>
                        <a:cs typeface="Open Sans Light"/>
                        <a:sym typeface="Open Sans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00000"/>
                        </a:lnSpc>
                        <a:spcBef>
                          <a:spcPts val="0"/>
                        </a:spcBef>
                        <a:spcAft>
                          <a:spcPts val="600"/>
                        </a:spcAft>
                        <a:buNone/>
                      </a:pPr>
                      <a:r>
                        <a:rPr lang="en" sz="1000">
                          <a:solidFill>
                            <a:schemeClr val="dk1"/>
                          </a:solidFill>
                          <a:latin typeface="Open Sans Light"/>
                          <a:ea typeface="Open Sans Light"/>
                          <a:cs typeface="Open Sans Light"/>
                          <a:sym typeface="Open Sans Light"/>
                        </a:rPr>
                        <a:t>High False negative rate</a:t>
                      </a:r>
                      <a:endParaRPr sz="1000">
                        <a:solidFill>
                          <a:schemeClr val="dk1"/>
                        </a:solidFill>
                        <a:latin typeface="Open Sans Light"/>
                        <a:ea typeface="Open Sans Light"/>
                        <a:cs typeface="Open Sans Light"/>
                        <a:sym typeface="Open Sans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18150">
                <a:tc>
                  <a:txBody>
                    <a:bodyPr/>
                    <a:lstStyle/>
                    <a:p>
                      <a:pPr indent="0" lvl="0" marL="0" rtl="0" algn="l">
                        <a:lnSpc>
                          <a:spcPct val="100000"/>
                        </a:lnSpc>
                        <a:spcBef>
                          <a:spcPts val="0"/>
                        </a:spcBef>
                        <a:spcAft>
                          <a:spcPts val="0"/>
                        </a:spcAft>
                        <a:buNone/>
                      </a:pPr>
                      <a:r>
                        <a:rPr b="1" lang="en" sz="1000">
                          <a:solidFill>
                            <a:schemeClr val="dk2"/>
                          </a:solidFill>
                          <a:latin typeface="Open Sans"/>
                          <a:ea typeface="Open Sans"/>
                          <a:cs typeface="Open Sans"/>
                          <a:sym typeface="Open Sans"/>
                        </a:rPr>
                        <a:t>Gradient Boosted Decision Tree (GBDT)</a:t>
                      </a:r>
                      <a:endParaRPr b="1" sz="10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l">
                        <a:lnSpc>
                          <a:spcPct val="100000"/>
                        </a:lnSpc>
                        <a:spcBef>
                          <a:spcPts val="0"/>
                        </a:spcBef>
                        <a:spcAft>
                          <a:spcPts val="0"/>
                        </a:spcAft>
                        <a:buNone/>
                      </a:pPr>
                      <a:r>
                        <a:rPr lang="en" sz="1000">
                          <a:latin typeface="Open Sans"/>
                          <a:ea typeface="Open Sans"/>
                          <a:cs typeface="Open Sans"/>
                          <a:sym typeface="Open Sans"/>
                        </a:rPr>
                        <a:t>An iterative model that progressively refines its predictions by combining multiple decision trees</a:t>
                      </a:r>
                      <a:endParaRPr sz="1000">
                        <a:solidFill>
                          <a:schemeClr val="dk1"/>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l">
                        <a:lnSpc>
                          <a:spcPct val="100000"/>
                        </a:lnSpc>
                        <a:spcBef>
                          <a:spcPts val="0"/>
                        </a:spcBef>
                        <a:spcAft>
                          <a:spcPts val="0"/>
                        </a:spcAft>
                        <a:buNone/>
                      </a:pPr>
                      <a:r>
                        <a:rPr lang="en" sz="1000">
                          <a:latin typeface="Open Sans"/>
                          <a:ea typeface="Open Sans"/>
                          <a:cs typeface="Open Sans"/>
                          <a:sym typeface="Open Sans"/>
                        </a:rPr>
                        <a:t>Handles </a:t>
                      </a:r>
                      <a:r>
                        <a:rPr lang="en" sz="1000">
                          <a:latin typeface="Open Sans"/>
                          <a:ea typeface="Open Sans"/>
                          <a:cs typeface="Open Sans"/>
                          <a:sym typeface="Open Sans"/>
                        </a:rPr>
                        <a:t>imbalanced data</a:t>
                      </a:r>
                      <a:endParaRPr sz="1000">
                        <a:latin typeface="Open Sans"/>
                        <a:ea typeface="Open Sans"/>
                        <a:cs typeface="Open Sans"/>
                        <a:sym typeface="Open Sans"/>
                      </a:endParaRPr>
                    </a:p>
                    <a:p>
                      <a:pPr indent="0" lvl="0" marL="0" marR="0" rtl="0" algn="l">
                        <a:lnSpc>
                          <a:spcPct val="100000"/>
                        </a:lnSpc>
                        <a:spcBef>
                          <a:spcPts val="0"/>
                        </a:spcBef>
                        <a:spcAft>
                          <a:spcPts val="0"/>
                        </a:spcAft>
                        <a:buNone/>
                      </a:pPr>
                      <a:r>
                        <a:rPr lang="en" sz="1000">
                          <a:latin typeface="Open Sans"/>
                          <a:ea typeface="Open Sans"/>
                          <a:cs typeface="Open Sans"/>
                          <a:sym typeface="Open Sans"/>
                        </a:rPr>
                        <a:t>Reaches high accuracy score</a:t>
                      </a:r>
                      <a:endParaRPr sz="10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marR="0" rtl="0" algn="l">
                        <a:lnSpc>
                          <a:spcPct val="100000"/>
                        </a:lnSpc>
                        <a:spcBef>
                          <a:spcPts val="0"/>
                        </a:spcBef>
                        <a:spcAft>
                          <a:spcPts val="0"/>
                        </a:spcAft>
                        <a:buNone/>
                      </a:pPr>
                      <a:r>
                        <a:rPr lang="en" sz="1000">
                          <a:latin typeface="Open Sans"/>
                          <a:ea typeface="Open Sans"/>
                          <a:cs typeface="Open Sans"/>
                          <a:sym typeface="Open Sans"/>
                        </a:rPr>
                        <a:t>- </a:t>
                      </a:r>
                      <a:r>
                        <a:rPr lang="en" sz="1000">
                          <a:latin typeface="Open Sans"/>
                          <a:ea typeface="Open Sans"/>
                          <a:cs typeface="Open Sans"/>
                          <a:sym typeface="Open Sans"/>
                        </a:rPr>
                        <a:t>Prone to overfitting</a:t>
                      </a:r>
                      <a:endParaRPr sz="1000">
                        <a:latin typeface="Open Sans"/>
                        <a:ea typeface="Open Sans"/>
                        <a:cs typeface="Open Sans"/>
                        <a:sym typeface="Open Sans"/>
                      </a:endParaRPr>
                    </a:p>
                    <a:p>
                      <a:pPr indent="0" lvl="0" marL="0" marR="0" rtl="0" algn="l">
                        <a:lnSpc>
                          <a:spcPct val="100000"/>
                        </a:lnSpc>
                        <a:spcBef>
                          <a:spcPts val="0"/>
                        </a:spcBef>
                        <a:spcAft>
                          <a:spcPts val="0"/>
                        </a:spcAft>
                        <a:buNone/>
                      </a:pPr>
                      <a:r>
                        <a:rPr lang="en" sz="1000">
                          <a:latin typeface="Open Sans"/>
                          <a:ea typeface="Open Sans"/>
                          <a:cs typeface="Open Sans"/>
                          <a:sym typeface="Open Sans"/>
                        </a:rPr>
                        <a:t>- Hard to tune hyperparameters</a:t>
                      </a:r>
                      <a:endParaRPr sz="1000">
                        <a:solidFill>
                          <a:schemeClr val="dk2"/>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30"/>
          <p:cNvSpPr txBox="1"/>
          <p:nvPr/>
        </p:nvSpPr>
        <p:spPr>
          <a:xfrm>
            <a:off x="197700" y="445025"/>
            <a:ext cx="8634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Insights and Key Findings</a:t>
            </a:r>
            <a:r>
              <a:rPr lang="en" sz="2800">
                <a:solidFill>
                  <a:srgbClr val="002D45"/>
                </a:solidFill>
                <a:latin typeface="Montserrat"/>
                <a:ea typeface="Montserrat"/>
                <a:cs typeface="Montserrat"/>
                <a:sym typeface="Montserrat"/>
              </a:rPr>
              <a:t> - Logistic Regression</a:t>
            </a:r>
            <a:endParaRPr sz="2800">
              <a:solidFill>
                <a:srgbClr val="002D45"/>
              </a:solidFill>
              <a:latin typeface="Montserrat"/>
              <a:ea typeface="Montserrat"/>
              <a:cs typeface="Montserrat"/>
              <a:sym typeface="Montserrat"/>
            </a:endParaRPr>
          </a:p>
        </p:txBody>
      </p:sp>
      <p:sp>
        <p:nvSpPr>
          <p:cNvPr id="213" name="Google Shape;213;p30"/>
          <p:cNvSpPr txBox="1"/>
          <p:nvPr/>
        </p:nvSpPr>
        <p:spPr>
          <a:xfrm>
            <a:off x="1687525" y="1164825"/>
            <a:ext cx="8520600" cy="3329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600"/>
              </a:spcAft>
              <a:buNone/>
            </a:pPr>
            <a:r>
              <a:t/>
            </a:r>
            <a:endParaRPr>
              <a:solidFill>
                <a:schemeClr val="dk2"/>
              </a:solidFill>
              <a:latin typeface="Open Sans Light"/>
              <a:ea typeface="Open Sans Light"/>
              <a:cs typeface="Open Sans Light"/>
              <a:sym typeface="Open Sans Light"/>
            </a:endParaRPr>
          </a:p>
        </p:txBody>
      </p:sp>
      <p:pic>
        <p:nvPicPr>
          <p:cNvPr id="214" name="Google Shape;214;p30"/>
          <p:cNvPicPr preferRelativeResize="0"/>
          <p:nvPr/>
        </p:nvPicPr>
        <p:blipFill>
          <a:blip r:embed="rId4">
            <a:alphaModFix/>
          </a:blip>
          <a:stretch>
            <a:fillRect/>
          </a:stretch>
        </p:blipFill>
        <p:spPr>
          <a:xfrm>
            <a:off x="120985" y="3433100"/>
            <a:ext cx="6583042" cy="913875"/>
          </a:xfrm>
          <a:prstGeom prst="rect">
            <a:avLst/>
          </a:prstGeom>
          <a:noFill/>
          <a:ln>
            <a:noFill/>
          </a:ln>
        </p:spPr>
      </p:pic>
      <p:pic>
        <p:nvPicPr>
          <p:cNvPr id="215" name="Google Shape;215;p30"/>
          <p:cNvPicPr preferRelativeResize="0"/>
          <p:nvPr/>
        </p:nvPicPr>
        <p:blipFill>
          <a:blip r:embed="rId5">
            <a:alphaModFix/>
          </a:blip>
          <a:stretch>
            <a:fillRect/>
          </a:stretch>
        </p:blipFill>
        <p:spPr>
          <a:xfrm>
            <a:off x="448025" y="1094500"/>
            <a:ext cx="3127550" cy="2261826"/>
          </a:xfrm>
          <a:prstGeom prst="rect">
            <a:avLst/>
          </a:prstGeom>
          <a:noFill/>
          <a:ln>
            <a:noFill/>
          </a:ln>
        </p:spPr>
      </p:pic>
      <p:pic>
        <p:nvPicPr>
          <p:cNvPr id="216" name="Google Shape;216;p30"/>
          <p:cNvPicPr preferRelativeResize="0"/>
          <p:nvPr/>
        </p:nvPicPr>
        <p:blipFill>
          <a:blip r:embed="rId6">
            <a:alphaModFix/>
          </a:blip>
          <a:stretch>
            <a:fillRect/>
          </a:stretch>
        </p:blipFill>
        <p:spPr>
          <a:xfrm>
            <a:off x="3755137" y="1164813"/>
            <a:ext cx="2448799" cy="1936751"/>
          </a:xfrm>
          <a:prstGeom prst="rect">
            <a:avLst/>
          </a:prstGeom>
          <a:noFill/>
          <a:ln>
            <a:noFill/>
          </a:ln>
        </p:spPr>
      </p:pic>
      <p:sp>
        <p:nvSpPr>
          <p:cNvPr id="217" name="Google Shape;217;p30"/>
          <p:cNvSpPr txBox="1"/>
          <p:nvPr/>
        </p:nvSpPr>
        <p:spPr>
          <a:xfrm>
            <a:off x="249100" y="4346975"/>
            <a:ext cx="55998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FP rate: 0.18948224</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FN rate: 0.45400593</a:t>
            </a:r>
            <a:endParaRPr sz="1800">
              <a:solidFill>
                <a:schemeClr val="dk2"/>
              </a:solidFill>
              <a:latin typeface="Montserrat"/>
              <a:ea typeface="Montserrat"/>
              <a:cs typeface="Montserrat"/>
              <a:sym typeface="Montserrat"/>
            </a:endParaRPr>
          </a:p>
        </p:txBody>
      </p:sp>
      <p:pic>
        <p:nvPicPr>
          <p:cNvPr id="218" name="Google Shape;218;p30"/>
          <p:cNvPicPr preferRelativeResize="0"/>
          <p:nvPr/>
        </p:nvPicPr>
        <p:blipFill>
          <a:blip r:embed="rId7">
            <a:alphaModFix/>
          </a:blip>
          <a:stretch>
            <a:fillRect/>
          </a:stretch>
        </p:blipFill>
        <p:spPr>
          <a:xfrm>
            <a:off x="6475725" y="2404975"/>
            <a:ext cx="2448801" cy="194199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3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Insights and Key Findings</a:t>
            </a:r>
            <a:r>
              <a:rPr lang="en" sz="2800">
                <a:solidFill>
                  <a:srgbClr val="002D45"/>
                </a:solidFill>
                <a:latin typeface="Montserrat"/>
                <a:ea typeface="Montserrat"/>
                <a:cs typeface="Montserrat"/>
                <a:sym typeface="Montserrat"/>
              </a:rPr>
              <a:t> - KNN</a:t>
            </a:r>
            <a:endParaRPr sz="2800">
              <a:solidFill>
                <a:srgbClr val="002D45"/>
              </a:solidFill>
              <a:latin typeface="Montserrat"/>
              <a:ea typeface="Montserrat"/>
              <a:cs typeface="Montserrat"/>
              <a:sym typeface="Montserrat"/>
            </a:endParaRPr>
          </a:p>
        </p:txBody>
      </p:sp>
      <p:sp>
        <p:nvSpPr>
          <p:cNvPr id="224" name="Google Shape;224;p31"/>
          <p:cNvSpPr txBox="1"/>
          <p:nvPr/>
        </p:nvSpPr>
        <p:spPr>
          <a:xfrm>
            <a:off x="307825" y="4125775"/>
            <a:ext cx="3257400" cy="829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a:buChar char="●"/>
            </a:pPr>
            <a:r>
              <a:rPr b="1" lang="en" u="sng">
                <a:solidFill>
                  <a:schemeClr val="dk2"/>
                </a:solidFill>
                <a:latin typeface="Open Sans"/>
                <a:ea typeface="Open Sans"/>
                <a:cs typeface="Open Sans"/>
                <a:sym typeface="Open Sans"/>
              </a:rPr>
              <a:t>False Positive (FP) = 0.0016</a:t>
            </a:r>
            <a:r>
              <a:rPr b="1" lang="en" u="sng">
                <a:solidFill>
                  <a:schemeClr val="dk2"/>
                </a:solidFill>
                <a:latin typeface="Open Sans"/>
                <a:ea typeface="Open Sans"/>
                <a:cs typeface="Open Sans"/>
                <a:sym typeface="Open Sans"/>
              </a:rPr>
              <a:t>5</a:t>
            </a:r>
            <a:endParaRPr b="1" u="sng">
              <a:solidFill>
                <a:schemeClr val="dk2"/>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2"/>
              </a:buClr>
              <a:buSzPts val="1400"/>
              <a:buFont typeface="Open Sans"/>
              <a:buChar char="●"/>
            </a:pPr>
            <a:r>
              <a:rPr b="1" lang="en" u="sng">
                <a:solidFill>
                  <a:schemeClr val="dk2"/>
                </a:solidFill>
                <a:latin typeface="Open Sans"/>
                <a:ea typeface="Open Sans"/>
                <a:cs typeface="Open Sans"/>
                <a:sym typeface="Open Sans"/>
              </a:rPr>
              <a:t>False Negative (FN) = 0.9448</a:t>
            </a:r>
            <a:endParaRPr b="1" u="sng">
              <a:solidFill>
                <a:schemeClr val="dk2"/>
              </a:solidFill>
              <a:latin typeface="Open Sans"/>
              <a:ea typeface="Open Sans"/>
              <a:cs typeface="Open Sans"/>
              <a:sym typeface="Open Sans"/>
            </a:endParaRPr>
          </a:p>
        </p:txBody>
      </p:sp>
      <p:pic>
        <p:nvPicPr>
          <p:cNvPr id="225" name="Google Shape;225;p31"/>
          <p:cNvPicPr preferRelativeResize="0"/>
          <p:nvPr/>
        </p:nvPicPr>
        <p:blipFill>
          <a:blip r:embed="rId4">
            <a:alphaModFix/>
          </a:blip>
          <a:stretch>
            <a:fillRect/>
          </a:stretch>
        </p:blipFill>
        <p:spPr>
          <a:xfrm>
            <a:off x="-2138" y="1163938"/>
            <a:ext cx="3877370" cy="2815625"/>
          </a:xfrm>
          <a:prstGeom prst="rect">
            <a:avLst/>
          </a:prstGeom>
          <a:noFill/>
          <a:ln>
            <a:noFill/>
          </a:ln>
        </p:spPr>
      </p:pic>
      <p:pic>
        <p:nvPicPr>
          <p:cNvPr id="226" name="Google Shape;226;p31"/>
          <p:cNvPicPr preferRelativeResize="0"/>
          <p:nvPr/>
        </p:nvPicPr>
        <p:blipFill>
          <a:blip r:embed="rId5">
            <a:alphaModFix/>
          </a:blip>
          <a:stretch>
            <a:fillRect/>
          </a:stretch>
        </p:blipFill>
        <p:spPr>
          <a:xfrm>
            <a:off x="3800025" y="1163950"/>
            <a:ext cx="3119149" cy="2683775"/>
          </a:xfrm>
          <a:prstGeom prst="rect">
            <a:avLst/>
          </a:prstGeom>
          <a:noFill/>
          <a:ln>
            <a:noFill/>
          </a:ln>
        </p:spPr>
      </p:pic>
      <p:sp>
        <p:nvSpPr>
          <p:cNvPr id="227" name="Google Shape;227;p31"/>
          <p:cNvSpPr txBox="1"/>
          <p:nvPr/>
        </p:nvSpPr>
        <p:spPr>
          <a:xfrm>
            <a:off x="4572000" y="3730625"/>
            <a:ext cx="34332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Font typeface="Open Sans"/>
              <a:buChar char="●"/>
            </a:pPr>
            <a:r>
              <a:rPr b="1" lang="en">
                <a:solidFill>
                  <a:schemeClr val="dk2"/>
                </a:solidFill>
                <a:latin typeface="Open Sans"/>
                <a:ea typeface="Open Sans"/>
                <a:cs typeface="Open Sans"/>
                <a:sym typeface="Open Sans"/>
              </a:rPr>
              <a:t>Worked in batches of 50,000</a:t>
            </a:r>
            <a:endParaRPr b="1">
              <a:solidFill>
                <a:schemeClr val="dk2"/>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2"/>
              </a:buClr>
              <a:buSzPts val="1400"/>
              <a:buFont typeface="Open Sans"/>
              <a:buChar char="●"/>
            </a:pPr>
            <a:r>
              <a:rPr b="1" lang="en">
                <a:solidFill>
                  <a:schemeClr val="dk2"/>
                </a:solidFill>
                <a:latin typeface="Open Sans"/>
                <a:ea typeface="Open Sans"/>
                <a:cs typeface="Open Sans"/>
                <a:sym typeface="Open Sans"/>
              </a:rPr>
              <a:t>Accuracy: 0.9759</a:t>
            </a:r>
            <a:endParaRPr b="1">
              <a:solidFill>
                <a:schemeClr val="dk2"/>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2"/>
              </a:buClr>
              <a:buSzPts val="1400"/>
              <a:buFont typeface="Open Sans"/>
              <a:buChar char="●"/>
            </a:pPr>
            <a:r>
              <a:rPr b="1" lang="en">
                <a:solidFill>
                  <a:schemeClr val="dk2"/>
                </a:solidFill>
                <a:latin typeface="Open Sans"/>
                <a:ea typeface="Open Sans"/>
                <a:cs typeface="Open Sans"/>
                <a:sym typeface="Open Sans"/>
              </a:rPr>
              <a:t>AUC-ROC: 0.70</a:t>
            </a:r>
            <a:endParaRPr b="1">
              <a:solidFill>
                <a:schemeClr val="dk2"/>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2"/>
              </a:buClr>
              <a:buSzPts val="1400"/>
              <a:buFont typeface="Open Sans"/>
              <a:buChar char="●"/>
            </a:pPr>
            <a:r>
              <a:rPr b="1" lang="en">
                <a:solidFill>
                  <a:schemeClr val="dk2"/>
                </a:solidFill>
                <a:latin typeface="Open Sans"/>
                <a:ea typeface="Open Sans"/>
                <a:cs typeface="Open Sans"/>
                <a:sym typeface="Open Sans"/>
              </a:rPr>
              <a:t>F1 Score: 0.24</a:t>
            </a:r>
            <a:endParaRPr b="1">
              <a:solidFill>
                <a:schemeClr val="dk2"/>
              </a:solidFill>
              <a:latin typeface="Open Sans"/>
              <a:ea typeface="Open Sans"/>
              <a:cs typeface="Open Sans"/>
              <a:sym typeface="Open Sans"/>
            </a:endParaRPr>
          </a:p>
        </p:txBody>
      </p:sp>
      <p:sp>
        <p:nvSpPr>
          <p:cNvPr id="228" name="Google Shape;228;p31"/>
          <p:cNvSpPr/>
          <p:nvPr/>
        </p:nvSpPr>
        <p:spPr>
          <a:xfrm>
            <a:off x="758638" y="4125775"/>
            <a:ext cx="2596800" cy="6402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9" name="Google Shape;229;p31"/>
          <p:cNvPicPr preferRelativeResize="0"/>
          <p:nvPr/>
        </p:nvPicPr>
        <p:blipFill>
          <a:blip r:embed="rId6">
            <a:alphaModFix/>
          </a:blip>
          <a:stretch>
            <a:fillRect/>
          </a:stretch>
        </p:blipFill>
        <p:spPr>
          <a:xfrm>
            <a:off x="6919175" y="1633576"/>
            <a:ext cx="2224825" cy="17445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Introductions</a:t>
            </a:r>
            <a:endParaRPr sz="2800">
              <a:solidFill>
                <a:srgbClr val="002D45"/>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pic>
        <p:nvPicPr>
          <p:cNvPr id="234" name="Google Shape;234;p32"/>
          <p:cNvPicPr preferRelativeResize="0"/>
          <p:nvPr/>
        </p:nvPicPr>
        <p:blipFill rotWithShape="1">
          <a:blip r:embed="rId4">
            <a:alphaModFix/>
          </a:blip>
          <a:srcRect b="0" l="0" r="0" t="7646"/>
          <a:stretch/>
        </p:blipFill>
        <p:spPr>
          <a:xfrm>
            <a:off x="1088442" y="4382775"/>
            <a:ext cx="2968507" cy="572700"/>
          </a:xfrm>
          <a:prstGeom prst="rect">
            <a:avLst/>
          </a:prstGeom>
          <a:noFill/>
          <a:ln>
            <a:noFill/>
          </a:ln>
        </p:spPr>
      </p:pic>
      <p:pic>
        <p:nvPicPr>
          <p:cNvPr id="235" name="Google Shape;235;p32"/>
          <p:cNvPicPr preferRelativeResize="0"/>
          <p:nvPr/>
        </p:nvPicPr>
        <p:blipFill>
          <a:blip r:embed="rId5">
            <a:alphaModFix/>
          </a:blip>
          <a:stretch>
            <a:fillRect/>
          </a:stretch>
        </p:blipFill>
        <p:spPr>
          <a:xfrm>
            <a:off x="5261232" y="3707875"/>
            <a:ext cx="3571069" cy="1158825"/>
          </a:xfrm>
          <a:prstGeom prst="rect">
            <a:avLst/>
          </a:prstGeom>
          <a:noFill/>
          <a:ln>
            <a:noFill/>
          </a:ln>
        </p:spPr>
      </p:pic>
      <p:sp>
        <p:nvSpPr>
          <p:cNvPr id="236" name="Google Shape;236;p3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Insights and Key Findings</a:t>
            </a:r>
            <a:r>
              <a:rPr lang="en" sz="2800">
                <a:solidFill>
                  <a:srgbClr val="002D45"/>
                </a:solidFill>
                <a:latin typeface="Montserrat"/>
                <a:ea typeface="Montserrat"/>
                <a:cs typeface="Montserrat"/>
                <a:sym typeface="Montserrat"/>
              </a:rPr>
              <a:t> - SVM</a:t>
            </a:r>
            <a:endParaRPr sz="2800">
              <a:solidFill>
                <a:srgbClr val="002D45"/>
              </a:solidFill>
              <a:latin typeface="Montserrat"/>
              <a:ea typeface="Montserrat"/>
              <a:cs typeface="Montserrat"/>
              <a:sym typeface="Montserrat"/>
            </a:endParaRPr>
          </a:p>
        </p:txBody>
      </p:sp>
      <p:pic>
        <p:nvPicPr>
          <p:cNvPr id="237" name="Google Shape;237;p32"/>
          <p:cNvPicPr preferRelativeResize="0"/>
          <p:nvPr/>
        </p:nvPicPr>
        <p:blipFill rotWithShape="1">
          <a:blip r:embed="rId6">
            <a:alphaModFix/>
          </a:blip>
          <a:srcRect b="3427" l="0" r="0" t="3427"/>
          <a:stretch/>
        </p:blipFill>
        <p:spPr>
          <a:xfrm>
            <a:off x="120700" y="1153525"/>
            <a:ext cx="3843997" cy="2479626"/>
          </a:xfrm>
          <a:prstGeom prst="rect">
            <a:avLst/>
          </a:prstGeom>
          <a:noFill/>
          <a:ln>
            <a:noFill/>
          </a:ln>
        </p:spPr>
      </p:pic>
      <p:pic>
        <p:nvPicPr>
          <p:cNvPr id="238" name="Google Shape;238;p32"/>
          <p:cNvPicPr preferRelativeResize="0"/>
          <p:nvPr/>
        </p:nvPicPr>
        <p:blipFill rotWithShape="1">
          <a:blip r:embed="rId7">
            <a:alphaModFix/>
          </a:blip>
          <a:srcRect b="7235" l="0" r="0" t="7235"/>
          <a:stretch/>
        </p:blipFill>
        <p:spPr>
          <a:xfrm>
            <a:off x="260750" y="3707875"/>
            <a:ext cx="4623900" cy="494350"/>
          </a:xfrm>
          <a:prstGeom prst="rect">
            <a:avLst/>
          </a:prstGeom>
          <a:noFill/>
          <a:ln>
            <a:noFill/>
          </a:ln>
        </p:spPr>
      </p:pic>
      <p:sp>
        <p:nvSpPr>
          <p:cNvPr id="239" name="Google Shape;239;p32"/>
          <p:cNvSpPr/>
          <p:nvPr/>
        </p:nvSpPr>
        <p:spPr>
          <a:xfrm>
            <a:off x="6484325" y="4119100"/>
            <a:ext cx="1648800" cy="1470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32"/>
          <p:cNvSpPr/>
          <p:nvPr/>
        </p:nvSpPr>
        <p:spPr>
          <a:xfrm>
            <a:off x="7727825" y="4382775"/>
            <a:ext cx="405300" cy="1470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32"/>
          <p:cNvSpPr/>
          <p:nvPr/>
        </p:nvSpPr>
        <p:spPr>
          <a:xfrm>
            <a:off x="1088450" y="4325150"/>
            <a:ext cx="2818200" cy="5991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32"/>
          <p:cNvSpPr/>
          <p:nvPr/>
        </p:nvSpPr>
        <p:spPr>
          <a:xfrm>
            <a:off x="260750" y="3717450"/>
            <a:ext cx="2168400" cy="1470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3" name="Google Shape;243;p32"/>
          <p:cNvPicPr preferRelativeResize="0"/>
          <p:nvPr/>
        </p:nvPicPr>
        <p:blipFill>
          <a:blip r:embed="rId8">
            <a:alphaModFix/>
          </a:blip>
          <a:stretch>
            <a:fillRect/>
          </a:stretch>
        </p:blipFill>
        <p:spPr>
          <a:xfrm>
            <a:off x="3906650" y="1184225"/>
            <a:ext cx="2440719" cy="2357150"/>
          </a:xfrm>
          <a:prstGeom prst="rect">
            <a:avLst/>
          </a:prstGeom>
          <a:noFill/>
          <a:ln>
            <a:noFill/>
          </a:ln>
        </p:spPr>
      </p:pic>
      <p:pic>
        <p:nvPicPr>
          <p:cNvPr id="244" name="Google Shape;244;p32"/>
          <p:cNvPicPr preferRelativeResize="0"/>
          <p:nvPr/>
        </p:nvPicPr>
        <p:blipFill>
          <a:blip r:embed="rId9">
            <a:alphaModFix/>
          </a:blip>
          <a:stretch>
            <a:fillRect/>
          </a:stretch>
        </p:blipFill>
        <p:spPr>
          <a:xfrm>
            <a:off x="4986550" y="3141405"/>
            <a:ext cx="1223101" cy="184520"/>
          </a:xfrm>
          <a:prstGeom prst="rect">
            <a:avLst/>
          </a:prstGeom>
          <a:noFill/>
          <a:ln>
            <a:noFill/>
          </a:ln>
        </p:spPr>
      </p:pic>
      <p:pic>
        <p:nvPicPr>
          <p:cNvPr id="245" name="Google Shape;245;p32"/>
          <p:cNvPicPr preferRelativeResize="0"/>
          <p:nvPr/>
        </p:nvPicPr>
        <p:blipFill>
          <a:blip r:embed="rId10">
            <a:alphaModFix/>
          </a:blip>
          <a:stretch>
            <a:fillRect/>
          </a:stretch>
        </p:blipFill>
        <p:spPr>
          <a:xfrm>
            <a:off x="6499769" y="1170125"/>
            <a:ext cx="2491831" cy="232328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3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Insights and Key Findings</a:t>
            </a:r>
            <a:r>
              <a:rPr lang="en" sz="2800">
                <a:solidFill>
                  <a:srgbClr val="002D45"/>
                </a:solidFill>
                <a:latin typeface="Montserrat"/>
                <a:ea typeface="Montserrat"/>
                <a:cs typeface="Montserrat"/>
                <a:sym typeface="Montserrat"/>
              </a:rPr>
              <a:t> - Decision Tree</a:t>
            </a:r>
            <a:endParaRPr sz="2800">
              <a:solidFill>
                <a:srgbClr val="002D45"/>
              </a:solidFill>
              <a:latin typeface="Montserrat"/>
              <a:ea typeface="Montserrat"/>
              <a:cs typeface="Montserrat"/>
              <a:sym typeface="Montserrat"/>
            </a:endParaRPr>
          </a:p>
        </p:txBody>
      </p:sp>
      <p:sp>
        <p:nvSpPr>
          <p:cNvPr id="251" name="Google Shape;251;p33"/>
          <p:cNvSpPr txBox="1"/>
          <p:nvPr/>
        </p:nvSpPr>
        <p:spPr>
          <a:xfrm>
            <a:off x="719200" y="4642325"/>
            <a:ext cx="39210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FF"/>
                </a:solidFill>
              </a:rPr>
              <a:t>Precision=</a:t>
            </a:r>
            <a:r>
              <a:rPr b="1" lang="en" sz="1200">
                <a:solidFill>
                  <a:srgbClr val="0000FF"/>
                </a:solidFill>
                <a:highlight>
                  <a:srgbClr val="FFFFFF"/>
                </a:highlight>
              </a:rPr>
              <a:t>0.77; Recall=0.21; </a:t>
            </a:r>
            <a:r>
              <a:rPr b="1" lang="en" sz="1200">
                <a:solidFill>
                  <a:srgbClr val="0000FF"/>
                </a:solidFill>
                <a:highlight>
                  <a:srgbClr val="FFFFFF"/>
                </a:highlight>
              </a:rPr>
              <a:t>F1_Score=0.33</a:t>
            </a:r>
            <a:endParaRPr b="1" sz="1200">
              <a:solidFill>
                <a:srgbClr val="0000FF"/>
              </a:solidFill>
            </a:endParaRPr>
          </a:p>
        </p:txBody>
      </p:sp>
      <p:pic>
        <p:nvPicPr>
          <p:cNvPr id="252" name="Google Shape;252;p33"/>
          <p:cNvPicPr preferRelativeResize="0"/>
          <p:nvPr/>
        </p:nvPicPr>
        <p:blipFill>
          <a:blip r:embed="rId4">
            <a:alphaModFix/>
          </a:blip>
          <a:stretch>
            <a:fillRect/>
          </a:stretch>
        </p:blipFill>
        <p:spPr>
          <a:xfrm>
            <a:off x="765600" y="1095300"/>
            <a:ext cx="2824211" cy="2082012"/>
          </a:xfrm>
          <a:prstGeom prst="rect">
            <a:avLst/>
          </a:prstGeom>
          <a:noFill/>
          <a:ln>
            <a:noFill/>
          </a:ln>
        </p:spPr>
      </p:pic>
      <p:pic>
        <p:nvPicPr>
          <p:cNvPr id="253" name="Google Shape;253;p33"/>
          <p:cNvPicPr preferRelativeResize="0"/>
          <p:nvPr/>
        </p:nvPicPr>
        <p:blipFill>
          <a:blip r:embed="rId5">
            <a:alphaModFix/>
          </a:blip>
          <a:stretch>
            <a:fillRect/>
          </a:stretch>
        </p:blipFill>
        <p:spPr>
          <a:xfrm>
            <a:off x="366550" y="3254874"/>
            <a:ext cx="3890975" cy="1256200"/>
          </a:xfrm>
          <a:prstGeom prst="rect">
            <a:avLst/>
          </a:prstGeom>
          <a:noFill/>
          <a:ln>
            <a:noFill/>
          </a:ln>
        </p:spPr>
      </p:pic>
      <p:pic>
        <p:nvPicPr>
          <p:cNvPr id="254" name="Google Shape;254;p33"/>
          <p:cNvPicPr preferRelativeResize="0"/>
          <p:nvPr/>
        </p:nvPicPr>
        <p:blipFill>
          <a:blip r:embed="rId6">
            <a:alphaModFix/>
          </a:blip>
          <a:stretch>
            <a:fillRect/>
          </a:stretch>
        </p:blipFill>
        <p:spPr>
          <a:xfrm>
            <a:off x="4975050" y="3063675"/>
            <a:ext cx="2507275" cy="2003175"/>
          </a:xfrm>
          <a:prstGeom prst="rect">
            <a:avLst/>
          </a:prstGeom>
          <a:noFill/>
          <a:ln>
            <a:noFill/>
          </a:ln>
        </p:spPr>
      </p:pic>
      <p:pic>
        <p:nvPicPr>
          <p:cNvPr id="255" name="Google Shape;255;p33"/>
          <p:cNvPicPr preferRelativeResize="0"/>
          <p:nvPr/>
        </p:nvPicPr>
        <p:blipFill>
          <a:blip r:embed="rId7">
            <a:alphaModFix/>
          </a:blip>
          <a:stretch>
            <a:fillRect/>
          </a:stretch>
        </p:blipFill>
        <p:spPr>
          <a:xfrm>
            <a:off x="4975049" y="1039131"/>
            <a:ext cx="2507275" cy="2003131"/>
          </a:xfrm>
          <a:prstGeom prst="rect">
            <a:avLst/>
          </a:prstGeom>
          <a:noFill/>
          <a:ln>
            <a:noFill/>
          </a:ln>
        </p:spPr>
      </p:pic>
      <p:sp>
        <p:nvSpPr>
          <p:cNvPr id="256" name="Google Shape;256;p33"/>
          <p:cNvSpPr txBox="1"/>
          <p:nvPr/>
        </p:nvSpPr>
        <p:spPr>
          <a:xfrm>
            <a:off x="5941100" y="2065800"/>
            <a:ext cx="1193100" cy="3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FF"/>
                </a:solidFill>
              </a:rPr>
              <a:t>AUC=0.77</a:t>
            </a:r>
            <a:endParaRPr b="1">
              <a:solidFill>
                <a:srgbClr val="0000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3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Insights and Key Findings</a:t>
            </a:r>
            <a:r>
              <a:rPr lang="en" sz="2800">
                <a:solidFill>
                  <a:srgbClr val="002D45"/>
                </a:solidFill>
                <a:latin typeface="Montserrat"/>
                <a:ea typeface="Montserrat"/>
                <a:cs typeface="Montserrat"/>
                <a:sym typeface="Montserrat"/>
              </a:rPr>
              <a:t> - GBDT</a:t>
            </a:r>
            <a:endParaRPr sz="2800">
              <a:solidFill>
                <a:srgbClr val="002D45"/>
              </a:solidFill>
              <a:latin typeface="Montserrat"/>
              <a:ea typeface="Montserrat"/>
              <a:cs typeface="Montserrat"/>
              <a:sym typeface="Montserrat"/>
            </a:endParaRPr>
          </a:p>
        </p:txBody>
      </p:sp>
      <p:sp>
        <p:nvSpPr>
          <p:cNvPr id="262" name="Google Shape;262;p34"/>
          <p:cNvSpPr txBox="1"/>
          <p:nvPr/>
        </p:nvSpPr>
        <p:spPr>
          <a:xfrm>
            <a:off x="765600" y="4735125"/>
            <a:ext cx="39210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000FF"/>
                </a:solidFill>
                <a:latin typeface="Open Sans"/>
                <a:ea typeface="Open Sans"/>
                <a:cs typeface="Open Sans"/>
                <a:sym typeface="Open Sans"/>
              </a:rPr>
              <a:t>True Positive Rate: 0.28; False Positive Rate: 0.0029 </a:t>
            </a:r>
            <a:endParaRPr b="1" sz="1000">
              <a:solidFill>
                <a:srgbClr val="0000FF"/>
              </a:solidFill>
              <a:latin typeface="Open Sans"/>
              <a:ea typeface="Open Sans"/>
              <a:cs typeface="Open Sans"/>
              <a:sym typeface="Open Sans"/>
            </a:endParaRPr>
          </a:p>
        </p:txBody>
      </p:sp>
      <p:pic>
        <p:nvPicPr>
          <p:cNvPr id="263" name="Google Shape;263;p34"/>
          <p:cNvPicPr preferRelativeResize="0"/>
          <p:nvPr/>
        </p:nvPicPr>
        <p:blipFill>
          <a:blip r:embed="rId4">
            <a:alphaModFix/>
          </a:blip>
          <a:stretch>
            <a:fillRect/>
          </a:stretch>
        </p:blipFill>
        <p:spPr>
          <a:xfrm>
            <a:off x="418920" y="3404538"/>
            <a:ext cx="3770380" cy="1198950"/>
          </a:xfrm>
          <a:prstGeom prst="rect">
            <a:avLst/>
          </a:prstGeom>
          <a:noFill/>
          <a:ln>
            <a:noFill/>
          </a:ln>
        </p:spPr>
      </p:pic>
      <p:sp>
        <p:nvSpPr>
          <p:cNvPr id="264" name="Google Shape;264;p34"/>
          <p:cNvSpPr/>
          <p:nvPr/>
        </p:nvSpPr>
        <p:spPr>
          <a:xfrm>
            <a:off x="1715400" y="3823150"/>
            <a:ext cx="1668600" cy="1626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5" name="Google Shape;265;p34"/>
          <p:cNvPicPr preferRelativeResize="0"/>
          <p:nvPr/>
        </p:nvPicPr>
        <p:blipFill>
          <a:blip r:embed="rId5">
            <a:alphaModFix/>
          </a:blip>
          <a:stretch>
            <a:fillRect/>
          </a:stretch>
        </p:blipFill>
        <p:spPr>
          <a:xfrm>
            <a:off x="4374250" y="1017725"/>
            <a:ext cx="2705551" cy="2031400"/>
          </a:xfrm>
          <a:prstGeom prst="rect">
            <a:avLst/>
          </a:prstGeom>
          <a:noFill/>
          <a:ln>
            <a:noFill/>
          </a:ln>
        </p:spPr>
      </p:pic>
      <p:sp>
        <p:nvSpPr>
          <p:cNvPr id="266" name="Google Shape;266;p34"/>
          <p:cNvSpPr txBox="1"/>
          <p:nvPr/>
        </p:nvSpPr>
        <p:spPr>
          <a:xfrm>
            <a:off x="5588225" y="1984950"/>
            <a:ext cx="9588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A86E8"/>
                </a:solidFill>
                <a:latin typeface="Open Sans"/>
                <a:ea typeface="Open Sans"/>
                <a:cs typeface="Open Sans"/>
                <a:sym typeface="Open Sans"/>
              </a:rPr>
              <a:t>AUC = 0.831</a:t>
            </a:r>
            <a:endParaRPr b="1" sz="1000">
              <a:solidFill>
                <a:srgbClr val="4A86E8"/>
              </a:solidFill>
              <a:latin typeface="Open Sans"/>
              <a:ea typeface="Open Sans"/>
              <a:cs typeface="Open Sans"/>
              <a:sym typeface="Open Sans"/>
            </a:endParaRPr>
          </a:p>
        </p:txBody>
      </p:sp>
      <p:pic>
        <p:nvPicPr>
          <p:cNvPr id="267" name="Google Shape;267;p34"/>
          <p:cNvPicPr preferRelativeResize="0"/>
          <p:nvPr/>
        </p:nvPicPr>
        <p:blipFill>
          <a:blip r:embed="rId6">
            <a:alphaModFix/>
          </a:blip>
          <a:stretch>
            <a:fillRect/>
          </a:stretch>
        </p:blipFill>
        <p:spPr>
          <a:xfrm>
            <a:off x="4374250" y="3049125"/>
            <a:ext cx="2705551" cy="2050762"/>
          </a:xfrm>
          <a:prstGeom prst="rect">
            <a:avLst/>
          </a:prstGeom>
          <a:noFill/>
          <a:ln>
            <a:noFill/>
          </a:ln>
        </p:spPr>
      </p:pic>
      <p:sp>
        <p:nvSpPr>
          <p:cNvPr id="268" name="Google Shape;268;p34"/>
          <p:cNvSpPr txBox="1"/>
          <p:nvPr/>
        </p:nvSpPr>
        <p:spPr>
          <a:xfrm>
            <a:off x="4958850" y="4432425"/>
            <a:ext cx="9588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A86E8"/>
                </a:solidFill>
                <a:latin typeface="Open Sans"/>
                <a:ea typeface="Open Sans"/>
                <a:cs typeface="Open Sans"/>
                <a:sym typeface="Open Sans"/>
              </a:rPr>
              <a:t>AUC = 0.418</a:t>
            </a:r>
            <a:endParaRPr b="1" sz="1000">
              <a:solidFill>
                <a:srgbClr val="4A86E8"/>
              </a:solidFill>
              <a:latin typeface="Open Sans"/>
              <a:ea typeface="Open Sans"/>
              <a:cs typeface="Open Sans"/>
              <a:sym typeface="Open Sans"/>
            </a:endParaRPr>
          </a:p>
        </p:txBody>
      </p:sp>
      <p:sp>
        <p:nvSpPr>
          <p:cNvPr id="269" name="Google Shape;269;p34"/>
          <p:cNvSpPr/>
          <p:nvPr/>
        </p:nvSpPr>
        <p:spPr>
          <a:xfrm>
            <a:off x="7079800" y="2780625"/>
            <a:ext cx="1878300" cy="492300"/>
          </a:xfrm>
          <a:prstGeom prst="leftArrowCallout">
            <a:avLst>
              <a:gd fmla="val 25000" name="adj1"/>
              <a:gd fmla="val 25000" name="adj2"/>
              <a:gd fmla="val 25000" name="adj3"/>
              <a:gd fmla="val 64977" name="adj4"/>
            </a:avLst>
          </a:prstGeom>
          <a:solidFill>
            <a:srgbClr val="EFEFEF"/>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9900FF"/>
                </a:solidFill>
              </a:rPr>
              <a:t>learning rate = 0.2, max depth = 8</a:t>
            </a:r>
            <a:endParaRPr b="1" sz="900">
              <a:solidFill>
                <a:srgbClr val="9900FF"/>
              </a:solidFill>
            </a:endParaRPr>
          </a:p>
        </p:txBody>
      </p:sp>
      <p:pic>
        <p:nvPicPr>
          <p:cNvPr id="270" name="Google Shape;270;p34"/>
          <p:cNvPicPr preferRelativeResize="0"/>
          <p:nvPr/>
        </p:nvPicPr>
        <p:blipFill>
          <a:blip r:embed="rId7">
            <a:alphaModFix/>
          </a:blip>
          <a:stretch>
            <a:fillRect/>
          </a:stretch>
        </p:blipFill>
        <p:spPr>
          <a:xfrm>
            <a:off x="895700" y="1170125"/>
            <a:ext cx="3054915" cy="2082012"/>
          </a:xfrm>
          <a:prstGeom prst="rect">
            <a:avLst/>
          </a:prstGeom>
          <a:noFill/>
          <a:ln>
            <a:noFill/>
          </a:ln>
        </p:spPr>
      </p:pic>
      <p:sp>
        <p:nvSpPr>
          <p:cNvPr id="271" name="Google Shape;271;p34"/>
          <p:cNvSpPr/>
          <p:nvPr/>
        </p:nvSpPr>
        <p:spPr>
          <a:xfrm>
            <a:off x="3077300" y="4103075"/>
            <a:ext cx="306600" cy="1626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 name="Shape 275"/>
        <p:cNvGrpSpPr/>
        <p:nvPr/>
      </p:nvGrpSpPr>
      <p:grpSpPr>
        <a:xfrm>
          <a:off x="0" y="0"/>
          <a:ext cx="0" cy="0"/>
          <a:chOff x="0" y="0"/>
          <a:chExt cx="0" cy="0"/>
        </a:xfrm>
      </p:grpSpPr>
      <p:sp>
        <p:nvSpPr>
          <p:cNvPr id="276" name="Google Shape;276;p35"/>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Final Thoughts</a:t>
            </a:r>
            <a:endParaRPr sz="2800">
              <a:solidFill>
                <a:srgbClr val="002D45"/>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80" name="Shape 280"/>
        <p:cNvGrpSpPr/>
        <p:nvPr/>
      </p:nvGrpSpPr>
      <p:grpSpPr>
        <a:xfrm>
          <a:off x="0" y="0"/>
          <a:ext cx="0" cy="0"/>
          <a:chOff x="0" y="0"/>
          <a:chExt cx="0" cy="0"/>
        </a:xfrm>
      </p:grpSpPr>
      <p:sp>
        <p:nvSpPr>
          <p:cNvPr id="281" name="Google Shape;281;p3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What We Learned</a:t>
            </a:r>
            <a:r>
              <a:rPr lang="en" sz="2800">
                <a:solidFill>
                  <a:srgbClr val="002D45"/>
                </a:solidFill>
                <a:latin typeface="Montserrat"/>
                <a:ea typeface="Montserrat"/>
                <a:cs typeface="Montserrat"/>
                <a:sym typeface="Montserrat"/>
              </a:rPr>
              <a:t> &amp; Challenges We Faced</a:t>
            </a:r>
            <a:endParaRPr sz="2800">
              <a:solidFill>
                <a:srgbClr val="002D45"/>
              </a:solidFill>
              <a:latin typeface="Montserrat"/>
              <a:ea typeface="Montserrat"/>
              <a:cs typeface="Montserrat"/>
              <a:sym typeface="Montserrat"/>
            </a:endParaRPr>
          </a:p>
        </p:txBody>
      </p:sp>
      <p:sp>
        <p:nvSpPr>
          <p:cNvPr id="282" name="Google Shape;282;p36"/>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Open Sans Light"/>
              <a:buChar char="●"/>
            </a:pPr>
            <a:r>
              <a:rPr lang="en" sz="1800">
                <a:solidFill>
                  <a:schemeClr val="dk2"/>
                </a:solidFill>
                <a:latin typeface="Open Sans Light"/>
                <a:ea typeface="Open Sans Light"/>
                <a:cs typeface="Open Sans Light"/>
                <a:sym typeface="Open Sans Light"/>
              </a:rPr>
              <a:t>Working with large dataset of 600,000+, causing crashes</a:t>
            </a:r>
            <a:endParaRPr sz="1800">
              <a:solidFill>
                <a:schemeClr val="dk2"/>
              </a:solidFill>
              <a:latin typeface="Open Sans Light"/>
              <a:ea typeface="Open Sans Light"/>
              <a:cs typeface="Open Sans Light"/>
              <a:sym typeface="Open Sans Light"/>
            </a:endParaRPr>
          </a:p>
          <a:p>
            <a:pPr indent="-342900" lvl="0" marL="457200" rtl="0" algn="l">
              <a:lnSpc>
                <a:spcPct val="115000"/>
              </a:lnSpc>
              <a:spcBef>
                <a:spcPts val="0"/>
              </a:spcBef>
              <a:spcAft>
                <a:spcPts val="0"/>
              </a:spcAft>
              <a:buClr>
                <a:schemeClr val="dk2"/>
              </a:buClr>
              <a:buSzPts val="1800"/>
              <a:buFont typeface="Open Sans Light"/>
              <a:buChar char="●"/>
            </a:pPr>
            <a:r>
              <a:rPr lang="en" sz="1800">
                <a:solidFill>
                  <a:schemeClr val="dk2"/>
                </a:solidFill>
                <a:latin typeface="Open Sans Light"/>
                <a:ea typeface="Open Sans Light"/>
                <a:cs typeface="Open Sans Light"/>
                <a:sym typeface="Open Sans Light"/>
              </a:rPr>
              <a:t>Time conflicts for team meetings </a:t>
            </a:r>
            <a:r>
              <a:rPr lang="en" sz="1800">
                <a:solidFill>
                  <a:schemeClr val="dk2"/>
                </a:solidFill>
                <a:latin typeface="Open Sans Light"/>
                <a:ea typeface="Open Sans Light"/>
                <a:cs typeface="Open Sans Light"/>
                <a:sym typeface="Open Sans Light"/>
              </a:rPr>
              <a:t>fluctuated</a:t>
            </a:r>
            <a:endParaRPr sz="1800">
              <a:solidFill>
                <a:schemeClr val="dk2"/>
              </a:solidFill>
              <a:latin typeface="Open Sans Light"/>
              <a:ea typeface="Open Sans Light"/>
              <a:cs typeface="Open Sans Light"/>
              <a:sym typeface="Open Sans Light"/>
            </a:endParaRPr>
          </a:p>
          <a:p>
            <a:pPr indent="-342900" lvl="0" marL="457200" rtl="0" algn="l">
              <a:lnSpc>
                <a:spcPct val="115000"/>
              </a:lnSpc>
              <a:spcBef>
                <a:spcPts val="0"/>
              </a:spcBef>
              <a:spcAft>
                <a:spcPts val="0"/>
              </a:spcAft>
              <a:buClr>
                <a:schemeClr val="dk2"/>
              </a:buClr>
              <a:buSzPts val="1800"/>
              <a:buFont typeface="Open Sans Light"/>
              <a:buChar char="●"/>
            </a:pPr>
            <a:r>
              <a:rPr lang="en" sz="1800">
                <a:solidFill>
                  <a:schemeClr val="dk2"/>
                </a:solidFill>
                <a:latin typeface="Open Sans Light"/>
                <a:ea typeface="Open Sans Light"/>
                <a:cs typeface="Open Sans Light"/>
                <a:sym typeface="Open Sans Light"/>
              </a:rPr>
              <a:t>Support Vector Machine (SVM)</a:t>
            </a:r>
            <a:endParaRPr sz="1800">
              <a:solidFill>
                <a:schemeClr val="dk2"/>
              </a:solidFill>
              <a:latin typeface="Open Sans Light"/>
              <a:ea typeface="Open Sans Light"/>
              <a:cs typeface="Open Sans Light"/>
              <a:sym typeface="Open Sans Light"/>
            </a:endParaRPr>
          </a:p>
          <a:p>
            <a:pPr indent="-342900" lvl="0" marL="457200" rtl="0" algn="l">
              <a:lnSpc>
                <a:spcPct val="115000"/>
              </a:lnSpc>
              <a:spcBef>
                <a:spcPts val="0"/>
              </a:spcBef>
              <a:spcAft>
                <a:spcPts val="0"/>
              </a:spcAft>
              <a:buClr>
                <a:schemeClr val="dk2"/>
              </a:buClr>
              <a:buSzPts val="1800"/>
              <a:buFont typeface="Open Sans Light"/>
              <a:buChar char="●"/>
            </a:pPr>
            <a:r>
              <a:rPr lang="en" sz="1800">
                <a:solidFill>
                  <a:schemeClr val="dk2"/>
                </a:solidFill>
                <a:latin typeface="Open Sans Light"/>
                <a:ea typeface="Open Sans Light"/>
                <a:cs typeface="Open Sans Light"/>
                <a:sym typeface="Open Sans Light"/>
              </a:rPr>
              <a:t>Configuring the AUC curve</a:t>
            </a:r>
            <a:endParaRPr sz="1800">
              <a:solidFill>
                <a:schemeClr val="dk2"/>
              </a:solidFill>
              <a:latin typeface="Open Sans Light"/>
              <a:ea typeface="Open Sans Light"/>
              <a:cs typeface="Open Sans Light"/>
              <a:sym typeface="Open Sans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3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Potential Next Steps</a:t>
            </a:r>
            <a:endParaRPr sz="2800">
              <a:solidFill>
                <a:srgbClr val="002D45"/>
              </a:solidFill>
              <a:latin typeface="Montserrat"/>
              <a:ea typeface="Montserrat"/>
              <a:cs typeface="Montserrat"/>
              <a:sym typeface="Montserrat"/>
            </a:endParaRPr>
          </a:p>
        </p:txBody>
      </p:sp>
      <p:sp>
        <p:nvSpPr>
          <p:cNvPr id="288" name="Google Shape;288;p37"/>
          <p:cNvSpPr txBox="1"/>
          <p:nvPr/>
        </p:nvSpPr>
        <p:spPr>
          <a:xfrm>
            <a:off x="311700" y="1220200"/>
            <a:ext cx="5653500" cy="3329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2"/>
              </a:buClr>
              <a:buSzPts val="1900"/>
              <a:buFont typeface="Open Sans Light"/>
              <a:buChar char="●"/>
            </a:pPr>
            <a:r>
              <a:rPr lang="en" sz="1900">
                <a:solidFill>
                  <a:schemeClr val="dk2"/>
                </a:solidFill>
                <a:latin typeface="Open Sans Light"/>
                <a:ea typeface="Open Sans Light"/>
                <a:cs typeface="Open Sans Light"/>
                <a:sym typeface="Open Sans Light"/>
              </a:rPr>
              <a:t>Refine</a:t>
            </a:r>
            <a:r>
              <a:rPr lang="en" sz="1900">
                <a:solidFill>
                  <a:schemeClr val="dk2"/>
                </a:solidFill>
                <a:latin typeface="Open Sans Light"/>
                <a:ea typeface="Open Sans Light"/>
                <a:cs typeface="Open Sans Light"/>
                <a:sym typeface="Open Sans Light"/>
              </a:rPr>
              <a:t> </a:t>
            </a:r>
            <a:r>
              <a:rPr lang="en" sz="1900">
                <a:solidFill>
                  <a:schemeClr val="dk2"/>
                </a:solidFill>
                <a:latin typeface="Open Sans Light"/>
                <a:ea typeface="Open Sans Light"/>
                <a:cs typeface="Open Sans Light"/>
                <a:sym typeface="Open Sans Light"/>
              </a:rPr>
              <a:t>our curr</a:t>
            </a:r>
            <a:r>
              <a:rPr lang="en" sz="1900">
                <a:solidFill>
                  <a:schemeClr val="dk2"/>
                </a:solidFill>
                <a:latin typeface="Open Sans Light"/>
                <a:ea typeface="Open Sans Light"/>
                <a:cs typeface="Open Sans Light"/>
                <a:sym typeface="Open Sans Light"/>
              </a:rPr>
              <a:t>ent models (hyperparameter tuning)</a:t>
            </a:r>
            <a:endParaRPr sz="1900">
              <a:solidFill>
                <a:schemeClr val="dk2"/>
              </a:solidFill>
              <a:latin typeface="Open Sans Light"/>
              <a:ea typeface="Open Sans Light"/>
              <a:cs typeface="Open Sans Light"/>
              <a:sym typeface="Open Sans Light"/>
            </a:endParaRPr>
          </a:p>
          <a:p>
            <a:pPr indent="-349250" lvl="0" marL="457200" rtl="0" algn="l">
              <a:lnSpc>
                <a:spcPct val="115000"/>
              </a:lnSpc>
              <a:spcBef>
                <a:spcPts val="0"/>
              </a:spcBef>
              <a:spcAft>
                <a:spcPts val="0"/>
              </a:spcAft>
              <a:buClr>
                <a:schemeClr val="dk2"/>
              </a:buClr>
              <a:buSzPts val="1900"/>
              <a:buFont typeface="Open Sans Light"/>
              <a:buChar char="●"/>
            </a:pPr>
            <a:r>
              <a:rPr lang="en" sz="1900">
                <a:solidFill>
                  <a:schemeClr val="dk2"/>
                </a:solidFill>
                <a:latin typeface="Open Sans Light"/>
                <a:ea typeface="Open Sans Light"/>
                <a:cs typeface="Open Sans Light"/>
                <a:sym typeface="Open Sans Light"/>
              </a:rPr>
              <a:t>Try out and learn more models that help to adjust class imbalance</a:t>
            </a:r>
            <a:endParaRPr sz="1900">
              <a:solidFill>
                <a:schemeClr val="dk2"/>
              </a:solidFill>
              <a:latin typeface="Open Sans Light"/>
              <a:ea typeface="Open Sans Light"/>
              <a:cs typeface="Open Sans Light"/>
              <a:sym typeface="Open Sans Light"/>
            </a:endParaRPr>
          </a:p>
          <a:p>
            <a:pPr indent="0" lvl="0" marL="457200" rtl="0" algn="l">
              <a:lnSpc>
                <a:spcPct val="115000"/>
              </a:lnSpc>
              <a:spcBef>
                <a:spcPts val="600"/>
              </a:spcBef>
              <a:spcAft>
                <a:spcPts val="0"/>
              </a:spcAft>
              <a:buNone/>
            </a:pPr>
            <a:r>
              <a:rPr lang="en" sz="1900">
                <a:solidFill>
                  <a:schemeClr val="dk2"/>
                </a:solidFill>
                <a:latin typeface="Open Sans Light"/>
                <a:ea typeface="Open Sans Light"/>
                <a:cs typeface="Open Sans Light"/>
                <a:sym typeface="Open Sans Light"/>
              </a:rPr>
              <a:t> (e.g Naive Bayes Alg)</a:t>
            </a:r>
            <a:endParaRPr sz="1900">
              <a:solidFill>
                <a:schemeClr val="dk2"/>
              </a:solidFill>
              <a:latin typeface="Open Sans Light"/>
              <a:ea typeface="Open Sans Light"/>
              <a:cs typeface="Open Sans Light"/>
              <a:sym typeface="Open Sans Light"/>
            </a:endParaRPr>
          </a:p>
          <a:p>
            <a:pPr indent="-349250" lvl="0" marL="457200" rtl="0" algn="l">
              <a:lnSpc>
                <a:spcPct val="115000"/>
              </a:lnSpc>
              <a:spcBef>
                <a:spcPts val="600"/>
              </a:spcBef>
              <a:spcAft>
                <a:spcPts val="0"/>
              </a:spcAft>
              <a:buClr>
                <a:schemeClr val="dk2"/>
              </a:buClr>
              <a:buSzPts val="1900"/>
              <a:buFont typeface="Open Sans Light"/>
              <a:buChar char="●"/>
            </a:pPr>
            <a:r>
              <a:rPr lang="en" sz="1900">
                <a:solidFill>
                  <a:schemeClr val="dk2"/>
                </a:solidFill>
                <a:latin typeface="Open Sans Light"/>
                <a:ea typeface="Open Sans Light"/>
                <a:cs typeface="Open Sans Light"/>
                <a:sym typeface="Open Sans Light"/>
              </a:rPr>
              <a:t>Train our models on the testing dataset</a:t>
            </a:r>
            <a:endParaRPr sz="1900">
              <a:solidFill>
                <a:schemeClr val="dk2"/>
              </a:solidFill>
              <a:latin typeface="Open Sans Light"/>
              <a:ea typeface="Open Sans Light"/>
              <a:cs typeface="Open Sans Light"/>
              <a:sym typeface="Open Sans Light"/>
            </a:endParaRPr>
          </a:p>
        </p:txBody>
      </p:sp>
      <p:pic>
        <p:nvPicPr>
          <p:cNvPr id="289" name="Google Shape;289;p37"/>
          <p:cNvPicPr preferRelativeResize="0"/>
          <p:nvPr/>
        </p:nvPicPr>
        <p:blipFill>
          <a:blip r:embed="rId4">
            <a:alphaModFix/>
          </a:blip>
          <a:stretch>
            <a:fillRect/>
          </a:stretch>
        </p:blipFill>
        <p:spPr>
          <a:xfrm>
            <a:off x="6034575" y="1923550"/>
            <a:ext cx="2899100" cy="1329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38"/>
          <p:cNvSpPr txBox="1"/>
          <p:nvPr/>
        </p:nvSpPr>
        <p:spPr>
          <a:xfrm>
            <a:off x="301175" y="2578825"/>
            <a:ext cx="7894200" cy="205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lang="en" sz="4800">
                <a:solidFill>
                  <a:srgbClr val="C1F400"/>
                </a:solidFill>
                <a:latin typeface="Montserrat"/>
                <a:ea typeface="Montserrat"/>
                <a:cs typeface="Montserrat"/>
                <a:sym typeface="Montserrat"/>
              </a:rPr>
              <a:t>Questions?</a:t>
            </a:r>
            <a:endParaRPr b="1" i="0" sz="4800" u="none" cap="none" strike="noStrike">
              <a:solidFill>
                <a:srgbClr val="C1F4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64" name="Shape 64"/>
        <p:cNvGrpSpPr/>
        <p:nvPr/>
      </p:nvGrpSpPr>
      <p:grpSpPr>
        <a:xfrm>
          <a:off x="0" y="0"/>
          <a:ext cx="0" cy="0"/>
          <a:chOff x="0" y="0"/>
          <a:chExt cx="0" cy="0"/>
        </a:xfrm>
      </p:grpSpPr>
      <p:sp>
        <p:nvSpPr>
          <p:cNvPr id="65" name="Google Shape;65;p1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Meet </a:t>
            </a:r>
            <a:r>
              <a:rPr lang="en" sz="2800">
                <a:solidFill>
                  <a:srgbClr val="002D45"/>
                </a:solidFill>
                <a:latin typeface="Montserrat"/>
                <a:ea typeface="Montserrat"/>
                <a:cs typeface="Montserrat"/>
                <a:sym typeface="Montserrat"/>
              </a:rPr>
              <a:t>Our Team!</a:t>
            </a:r>
            <a:endParaRPr sz="2800">
              <a:solidFill>
                <a:srgbClr val="002D45"/>
              </a:solidFill>
              <a:latin typeface="Montserrat"/>
              <a:ea typeface="Montserrat"/>
              <a:cs typeface="Montserrat"/>
              <a:sym typeface="Montserrat"/>
            </a:endParaRPr>
          </a:p>
        </p:txBody>
      </p:sp>
      <p:sp>
        <p:nvSpPr>
          <p:cNvPr id="66" name="Google Shape;66;p15"/>
          <p:cNvSpPr txBox="1"/>
          <p:nvPr/>
        </p:nvSpPr>
        <p:spPr>
          <a:xfrm>
            <a:off x="729850" y="24865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2A44"/>
                </a:solidFill>
                <a:latin typeface="Open Sans"/>
                <a:ea typeface="Open Sans"/>
                <a:cs typeface="Open Sans"/>
                <a:sym typeface="Open Sans"/>
              </a:rPr>
              <a:t>Melissa Wang</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UCLA</a:t>
            </a:r>
            <a:endParaRPr>
              <a:solidFill>
                <a:srgbClr val="002A44"/>
              </a:solidFill>
              <a:latin typeface="Open Sans Light"/>
              <a:ea typeface="Open Sans Light"/>
              <a:cs typeface="Open Sans Light"/>
              <a:sym typeface="Open Sans Light"/>
            </a:endParaRPr>
          </a:p>
          <a:p>
            <a:pPr indent="0" lvl="0" marL="0" rtl="0" algn="l">
              <a:spcBef>
                <a:spcPts val="300"/>
              </a:spcBef>
              <a:spcAft>
                <a:spcPts val="300"/>
              </a:spcAft>
              <a:buNone/>
            </a:pPr>
            <a:r>
              <a:t/>
            </a:r>
            <a:endParaRPr>
              <a:solidFill>
                <a:srgbClr val="002A44"/>
              </a:solidFill>
              <a:latin typeface="Open Sans Light"/>
              <a:ea typeface="Open Sans Light"/>
              <a:cs typeface="Open Sans Light"/>
              <a:sym typeface="Open Sans Light"/>
            </a:endParaRPr>
          </a:p>
        </p:txBody>
      </p:sp>
      <p:sp>
        <p:nvSpPr>
          <p:cNvPr id="67" name="Google Shape;67;p15"/>
          <p:cNvSpPr txBox="1"/>
          <p:nvPr/>
        </p:nvSpPr>
        <p:spPr>
          <a:xfrm>
            <a:off x="3543300" y="24865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Katelynn Nguyen</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Cal State Long Beach</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68" name="Google Shape;68;p15"/>
          <p:cNvSpPr/>
          <p:nvPr/>
        </p:nvSpPr>
        <p:spPr>
          <a:xfrm>
            <a:off x="3890700" y="1183863"/>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69" name="Google Shape;69;p15"/>
          <p:cNvSpPr/>
          <p:nvPr/>
        </p:nvSpPr>
        <p:spPr>
          <a:xfrm>
            <a:off x="2483975" y="3100325"/>
            <a:ext cx="1362600" cy="1379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&lt;&gt;</a:t>
            </a:r>
            <a:endParaRPr>
              <a:latin typeface="Open Sans Light"/>
              <a:ea typeface="Open Sans Light"/>
              <a:cs typeface="Open Sans Light"/>
              <a:sym typeface="Open Sans Light"/>
            </a:endParaRPr>
          </a:p>
        </p:txBody>
      </p:sp>
      <p:sp>
        <p:nvSpPr>
          <p:cNvPr id="70" name="Google Shape;70;p15"/>
          <p:cNvSpPr txBox="1"/>
          <p:nvPr/>
        </p:nvSpPr>
        <p:spPr>
          <a:xfrm>
            <a:off x="2136575" y="44312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Yuqing Yang</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U</a:t>
            </a:r>
            <a:r>
              <a:rPr lang="en">
                <a:solidFill>
                  <a:schemeClr val="dk2"/>
                </a:solidFill>
                <a:latin typeface="Open Sans Light"/>
                <a:ea typeface="Open Sans Light"/>
                <a:cs typeface="Open Sans Light"/>
                <a:sym typeface="Open Sans Light"/>
              </a:rPr>
              <a:t>SC</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71" name="Google Shape;71;p15"/>
          <p:cNvSpPr txBox="1"/>
          <p:nvPr/>
        </p:nvSpPr>
        <p:spPr>
          <a:xfrm>
            <a:off x="6356750" y="24865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Bernice Tran</a:t>
            </a:r>
            <a:br>
              <a:rPr b="1" lang="en">
                <a:solidFill>
                  <a:srgbClr val="002A44"/>
                </a:solidFill>
                <a:latin typeface="Open Sans"/>
                <a:ea typeface="Open Sans"/>
                <a:cs typeface="Open Sans"/>
                <a:sym typeface="Open Sans"/>
              </a:rPr>
            </a:br>
            <a:r>
              <a:rPr lang="en">
                <a:solidFill>
                  <a:schemeClr val="dk2"/>
                </a:solidFill>
                <a:latin typeface="Open Sans Light"/>
                <a:ea typeface="Open Sans Light"/>
                <a:cs typeface="Open Sans Light"/>
                <a:sym typeface="Open Sans Light"/>
              </a:rPr>
              <a:t>Cal Poly Pomona</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72" name="Google Shape;72;p15"/>
          <p:cNvSpPr/>
          <p:nvPr/>
        </p:nvSpPr>
        <p:spPr>
          <a:xfrm>
            <a:off x="5297425" y="3100325"/>
            <a:ext cx="1362600" cy="1379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73" name="Google Shape;73;p15"/>
          <p:cNvSpPr txBox="1"/>
          <p:nvPr/>
        </p:nvSpPr>
        <p:spPr>
          <a:xfrm>
            <a:off x="4950025" y="44312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Shannon Stack</a:t>
            </a:r>
            <a:br>
              <a:rPr b="1" lang="en">
                <a:solidFill>
                  <a:srgbClr val="002A44"/>
                </a:solidFill>
                <a:latin typeface="Open Sans"/>
                <a:ea typeface="Open Sans"/>
                <a:cs typeface="Open Sans"/>
                <a:sym typeface="Open Sans"/>
              </a:rPr>
            </a:br>
            <a:r>
              <a:rPr lang="en">
                <a:solidFill>
                  <a:schemeClr val="dk2"/>
                </a:solidFill>
                <a:latin typeface="Open Sans Light"/>
                <a:ea typeface="Open Sans Light"/>
                <a:cs typeface="Open Sans Light"/>
                <a:sym typeface="Open Sans Light"/>
              </a:rPr>
              <a:t>UC Irvine</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pic>
        <p:nvPicPr>
          <p:cNvPr id="74" name="Google Shape;74;p15"/>
          <p:cNvPicPr preferRelativeResize="0"/>
          <p:nvPr/>
        </p:nvPicPr>
        <p:blipFill>
          <a:blip r:embed="rId5">
            <a:alphaModFix/>
          </a:blip>
          <a:stretch>
            <a:fillRect/>
          </a:stretch>
        </p:blipFill>
        <p:spPr>
          <a:xfrm>
            <a:off x="5253300" y="3064750"/>
            <a:ext cx="1450851" cy="1450851"/>
          </a:xfrm>
          <a:prstGeom prst="rect">
            <a:avLst/>
          </a:prstGeom>
          <a:noFill/>
          <a:ln>
            <a:noFill/>
          </a:ln>
        </p:spPr>
      </p:pic>
      <p:pic>
        <p:nvPicPr>
          <p:cNvPr id="75" name="Google Shape;75;p15"/>
          <p:cNvPicPr preferRelativeResize="0"/>
          <p:nvPr/>
        </p:nvPicPr>
        <p:blipFill>
          <a:blip r:embed="rId6">
            <a:alphaModFix/>
          </a:blip>
          <a:stretch>
            <a:fillRect/>
          </a:stretch>
        </p:blipFill>
        <p:spPr>
          <a:xfrm>
            <a:off x="2396400" y="3024525"/>
            <a:ext cx="1494300" cy="1450800"/>
          </a:xfrm>
          <a:prstGeom prst="ellipse">
            <a:avLst/>
          </a:prstGeom>
          <a:noFill/>
          <a:ln>
            <a:noFill/>
          </a:ln>
        </p:spPr>
      </p:pic>
      <p:pic>
        <p:nvPicPr>
          <p:cNvPr id="76" name="Google Shape;76;p15"/>
          <p:cNvPicPr preferRelativeResize="0"/>
          <p:nvPr/>
        </p:nvPicPr>
        <p:blipFill>
          <a:blip r:embed="rId7">
            <a:alphaModFix/>
          </a:blip>
          <a:stretch>
            <a:fillRect/>
          </a:stretch>
        </p:blipFill>
        <p:spPr>
          <a:xfrm>
            <a:off x="6682100" y="1139750"/>
            <a:ext cx="1406700" cy="1406700"/>
          </a:xfrm>
          <a:prstGeom prst="rect">
            <a:avLst/>
          </a:prstGeom>
          <a:noFill/>
          <a:ln>
            <a:noFill/>
          </a:ln>
        </p:spPr>
      </p:pic>
      <p:pic>
        <p:nvPicPr>
          <p:cNvPr id="77" name="Google Shape;77;p15"/>
          <p:cNvPicPr preferRelativeResize="0"/>
          <p:nvPr/>
        </p:nvPicPr>
        <p:blipFill rotWithShape="1">
          <a:blip r:embed="rId8">
            <a:alphaModFix/>
          </a:blip>
          <a:srcRect b="21697" l="-9664" r="-9652" t="0"/>
          <a:stretch/>
        </p:blipFill>
        <p:spPr>
          <a:xfrm>
            <a:off x="1033800" y="1194363"/>
            <a:ext cx="1362600" cy="1341600"/>
          </a:xfrm>
          <a:prstGeom prst="ellipse">
            <a:avLst/>
          </a:prstGeom>
          <a:noFill/>
          <a:ln>
            <a:noFill/>
          </a:ln>
        </p:spPr>
      </p:pic>
      <p:pic>
        <p:nvPicPr>
          <p:cNvPr id="78" name="Google Shape;78;p15"/>
          <p:cNvPicPr preferRelativeResize="0"/>
          <p:nvPr/>
        </p:nvPicPr>
        <p:blipFill rotWithShape="1">
          <a:blip r:embed="rId9">
            <a:alphaModFix/>
          </a:blip>
          <a:srcRect b="0" l="0" r="0" t="6655"/>
          <a:stretch/>
        </p:blipFill>
        <p:spPr>
          <a:xfrm>
            <a:off x="3890700" y="1117700"/>
            <a:ext cx="1494300" cy="14508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1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Our AI Studio TA and </a:t>
            </a:r>
            <a:r>
              <a:rPr lang="en" sz="2800">
                <a:solidFill>
                  <a:srgbClr val="002D45"/>
                </a:solidFill>
                <a:latin typeface="Montserrat"/>
                <a:ea typeface="Montserrat"/>
                <a:cs typeface="Montserrat"/>
                <a:sym typeface="Montserrat"/>
              </a:rPr>
              <a:t>Challenge </a:t>
            </a:r>
            <a:r>
              <a:rPr lang="en" sz="2800">
                <a:solidFill>
                  <a:srgbClr val="002D45"/>
                </a:solidFill>
                <a:latin typeface="Montserrat"/>
                <a:ea typeface="Montserrat"/>
                <a:cs typeface="Montserrat"/>
                <a:sym typeface="Montserrat"/>
              </a:rPr>
              <a:t>Advisor</a:t>
            </a:r>
            <a:r>
              <a:rPr lang="en" sz="2800">
                <a:solidFill>
                  <a:srgbClr val="002D45"/>
                </a:solidFill>
                <a:latin typeface="Montserrat"/>
                <a:ea typeface="Montserrat"/>
                <a:cs typeface="Montserrat"/>
                <a:sym typeface="Montserrat"/>
              </a:rPr>
              <a:t>s</a:t>
            </a:r>
            <a:endParaRPr sz="2800">
              <a:solidFill>
                <a:srgbClr val="002D45"/>
              </a:solidFill>
              <a:latin typeface="Montserrat"/>
              <a:ea typeface="Montserrat"/>
              <a:cs typeface="Montserrat"/>
              <a:sym typeface="Montserrat"/>
            </a:endParaRPr>
          </a:p>
        </p:txBody>
      </p:sp>
      <p:sp>
        <p:nvSpPr>
          <p:cNvPr id="84" name="Google Shape;84;p16"/>
          <p:cNvSpPr txBox="1"/>
          <p:nvPr/>
        </p:nvSpPr>
        <p:spPr>
          <a:xfrm>
            <a:off x="729850" y="3248526"/>
            <a:ext cx="2057400" cy="7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2A44"/>
                </a:solidFill>
                <a:latin typeface="Open Sans"/>
                <a:ea typeface="Open Sans"/>
                <a:cs typeface="Open Sans"/>
                <a:sym typeface="Open Sans"/>
              </a:rPr>
              <a:t>Vaibhav Tiwari</a:t>
            </a:r>
            <a:endParaRPr b="1">
              <a:solidFill>
                <a:srgbClr val="002A44"/>
              </a:solidFill>
              <a:latin typeface="Open Sans"/>
              <a:ea typeface="Open Sans"/>
              <a:cs typeface="Open Sans"/>
              <a:sym typeface="Open Sans"/>
            </a:endParaRPr>
          </a:p>
          <a:p>
            <a:pPr indent="0" lvl="0" marL="0" rtl="0" algn="ctr">
              <a:spcBef>
                <a:spcPts val="300"/>
              </a:spcBef>
              <a:spcAft>
                <a:spcPts val="300"/>
              </a:spcAft>
              <a:buNone/>
            </a:pPr>
            <a:r>
              <a:rPr lang="en">
                <a:solidFill>
                  <a:srgbClr val="595959"/>
                </a:solidFill>
                <a:latin typeface="Open Sans Light"/>
                <a:ea typeface="Open Sans Light"/>
                <a:cs typeface="Open Sans Light"/>
                <a:sym typeface="Open Sans Light"/>
              </a:rPr>
              <a:t>AI Studio TA</a:t>
            </a:r>
            <a:endParaRPr>
              <a:solidFill>
                <a:srgbClr val="595959"/>
              </a:solidFill>
              <a:latin typeface="Open Sans Light"/>
              <a:ea typeface="Open Sans Light"/>
              <a:cs typeface="Open Sans Light"/>
              <a:sym typeface="Open Sans Light"/>
            </a:endParaRPr>
          </a:p>
        </p:txBody>
      </p:sp>
      <p:sp>
        <p:nvSpPr>
          <p:cNvPr id="85" name="Google Shape;85;p16"/>
          <p:cNvSpPr txBox="1"/>
          <p:nvPr/>
        </p:nvSpPr>
        <p:spPr>
          <a:xfrm>
            <a:off x="3543300" y="3248525"/>
            <a:ext cx="2057400" cy="7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300"/>
              </a:spcAft>
              <a:buNone/>
            </a:pPr>
            <a:r>
              <a:rPr b="1" lang="en">
                <a:solidFill>
                  <a:srgbClr val="002A44"/>
                </a:solidFill>
                <a:latin typeface="Open Sans"/>
                <a:ea typeface="Open Sans"/>
                <a:cs typeface="Open Sans"/>
                <a:sym typeface="Open Sans"/>
              </a:rPr>
              <a:t>Rachel Cabrera</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Challenge Advisor</a:t>
            </a:r>
            <a:endParaRPr>
              <a:solidFill>
                <a:srgbClr val="595959"/>
              </a:solidFill>
              <a:latin typeface="Open Sans Light"/>
              <a:ea typeface="Open Sans Light"/>
              <a:cs typeface="Open Sans Light"/>
              <a:sym typeface="Open Sans Light"/>
            </a:endParaRPr>
          </a:p>
        </p:txBody>
      </p:sp>
      <p:sp>
        <p:nvSpPr>
          <p:cNvPr id="86" name="Google Shape;86;p16"/>
          <p:cNvSpPr txBox="1"/>
          <p:nvPr/>
        </p:nvSpPr>
        <p:spPr>
          <a:xfrm>
            <a:off x="6356750" y="3248526"/>
            <a:ext cx="2057400" cy="7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2A44"/>
                </a:solidFill>
                <a:latin typeface="Open Sans"/>
                <a:ea typeface="Open Sans"/>
                <a:cs typeface="Open Sans"/>
                <a:sym typeface="Open Sans"/>
              </a:rPr>
              <a:t>Brendon Ngo</a:t>
            </a:r>
            <a:endParaRPr b="1">
              <a:solidFill>
                <a:srgbClr val="002A44"/>
              </a:solidFill>
              <a:latin typeface="Open Sans"/>
              <a:ea typeface="Open Sans"/>
              <a:cs typeface="Open Sans"/>
              <a:sym typeface="Open Sans"/>
            </a:endParaRPr>
          </a:p>
          <a:p>
            <a:pPr indent="0" lvl="0" marL="0" rtl="0" algn="ctr">
              <a:spcBef>
                <a:spcPts val="300"/>
              </a:spcBef>
              <a:spcAft>
                <a:spcPts val="300"/>
              </a:spcAft>
              <a:buNone/>
            </a:pPr>
            <a:r>
              <a:rPr lang="en">
                <a:solidFill>
                  <a:srgbClr val="002A44"/>
                </a:solidFill>
                <a:latin typeface="Open Sans Light"/>
                <a:ea typeface="Open Sans Light"/>
                <a:cs typeface="Open Sans Light"/>
                <a:sym typeface="Open Sans Light"/>
              </a:rPr>
              <a:t>Challenge Advisor</a:t>
            </a:r>
            <a:endParaRPr>
              <a:solidFill>
                <a:srgbClr val="595959"/>
              </a:solidFill>
              <a:latin typeface="Open Sans Light"/>
              <a:ea typeface="Open Sans Light"/>
              <a:cs typeface="Open Sans Light"/>
              <a:sym typeface="Open Sans Light"/>
            </a:endParaRPr>
          </a:p>
        </p:txBody>
      </p:sp>
      <p:pic>
        <p:nvPicPr>
          <p:cNvPr id="87" name="Google Shape;87;p16"/>
          <p:cNvPicPr preferRelativeResize="0"/>
          <p:nvPr/>
        </p:nvPicPr>
        <p:blipFill rotWithShape="1">
          <a:blip r:embed="rId4">
            <a:alphaModFix/>
          </a:blip>
          <a:srcRect b="11759" l="0" r="0" t="-11760"/>
          <a:stretch/>
        </p:blipFill>
        <p:spPr>
          <a:xfrm>
            <a:off x="961750" y="1832700"/>
            <a:ext cx="1478100" cy="1478100"/>
          </a:xfrm>
          <a:prstGeom prst="ellipse">
            <a:avLst/>
          </a:prstGeom>
          <a:noFill/>
          <a:ln>
            <a:noFill/>
          </a:ln>
        </p:spPr>
      </p:pic>
      <p:pic>
        <p:nvPicPr>
          <p:cNvPr id="88" name="Google Shape;88;p16"/>
          <p:cNvPicPr preferRelativeResize="0"/>
          <p:nvPr/>
        </p:nvPicPr>
        <p:blipFill rotWithShape="1">
          <a:blip r:embed="rId5">
            <a:alphaModFix/>
          </a:blip>
          <a:srcRect b="9182" l="9350" r="6104" t="5164"/>
          <a:stretch/>
        </p:blipFill>
        <p:spPr>
          <a:xfrm>
            <a:off x="3834525" y="1803710"/>
            <a:ext cx="1478100" cy="1527600"/>
          </a:xfrm>
          <a:prstGeom prst="ellipse">
            <a:avLst/>
          </a:prstGeom>
          <a:noFill/>
          <a:ln>
            <a:noFill/>
          </a:ln>
        </p:spPr>
      </p:pic>
      <p:pic>
        <p:nvPicPr>
          <p:cNvPr id="89" name="Google Shape;89;p16"/>
          <p:cNvPicPr preferRelativeResize="0"/>
          <p:nvPr/>
        </p:nvPicPr>
        <p:blipFill rotWithShape="1">
          <a:blip r:embed="rId6">
            <a:alphaModFix/>
          </a:blip>
          <a:srcRect b="7850" l="3138" r="4268" t="5689"/>
          <a:stretch/>
        </p:blipFill>
        <p:spPr>
          <a:xfrm>
            <a:off x="6591800" y="1890685"/>
            <a:ext cx="1478100" cy="14730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p1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Presentation Agenda</a:t>
            </a:r>
            <a:endParaRPr sz="2800">
              <a:solidFill>
                <a:srgbClr val="002D45"/>
              </a:solidFill>
              <a:latin typeface="Montserrat"/>
              <a:ea typeface="Montserrat"/>
              <a:cs typeface="Montserrat"/>
              <a:sym typeface="Montserrat"/>
            </a:endParaRPr>
          </a:p>
        </p:txBody>
      </p:sp>
      <p:sp>
        <p:nvSpPr>
          <p:cNvPr id="95" name="Google Shape;95;p17"/>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2"/>
              </a:buClr>
              <a:buSzPts val="1700"/>
              <a:buFont typeface="Open Sans Light"/>
              <a:buAutoNum type="arabicPeriod"/>
            </a:pPr>
            <a:r>
              <a:rPr lang="en" sz="1700">
                <a:solidFill>
                  <a:schemeClr val="dk2"/>
                </a:solidFill>
                <a:latin typeface="Open Sans Light"/>
                <a:ea typeface="Open Sans Light"/>
                <a:cs typeface="Open Sans Light"/>
                <a:sym typeface="Open Sans Light"/>
              </a:rPr>
              <a:t>Introductions</a:t>
            </a:r>
            <a:endParaRPr sz="1700">
              <a:solidFill>
                <a:schemeClr val="dk2"/>
              </a:solidFill>
              <a:latin typeface="Open Sans Light"/>
              <a:ea typeface="Open Sans Light"/>
              <a:cs typeface="Open Sans Light"/>
              <a:sym typeface="Open Sans Light"/>
            </a:endParaRPr>
          </a:p>
          <a:p>
            <a:pPr indent="-336550" lvl="0" marL="457200" rtl="0" algn="l">
              <a:lnSpc>
                <a:spcPct val="115000"/>
              </a:lnSpc>
              <a:spcBef>
                <a:spcPts val="0"/>
              </a:spcBef>
              <a:spcAft>
                <a:spcPts val="0"/>
              </a:spcAft>
              <a:buClr>
                <a:schemeClr val="dk2"/>
              </a:buClr>
              <a:buSzPts val="1700"/>
              <a:buFont typeface="Open Sans Light"/>
              <a:buAutoNum type="arabicPeriod"/>
            </a:pPr>
            <a:r>
              <a:rPr lang="en" sz="1700">
                <a:solidFill>
                  <a:schemeClr val="dk2"/>
                </a:solidFill>
                <a:latin typeface="Open Sans Light"/>
                <a:ea typeface="Open Sans Light"/>
                <a:cs typeface="Open Sans Light"/>
                <a:sym typeface="Open Sans Light"/>
              </a:rPr>
              <a:t>AI Studio Project Overview</a:t>
            </a:r>
            <a:endParaRPr sz="1700">
              <a:solidFill>
                <a:schemeClr val="dk2"/>
              </a:solidFill>
              <a:latin typeface="Open Sans Light"/>
              <a:ea typeface="Open Sans Light"/>
              <a:cs typeface="Open Sans Light"/>
              <a:sym typeface="Open Sans Light"/>
            </a:endParaRPr>
          </a:p>
          <a:p>
            <a:pPr indent="-336550" lvl="0" marL="457200" rtl="0" algn="l">
              <a:lnSpc>
                <a:spcPct val="115000"/>
              </a:lnSpc>
              <a:spcBef>
                <a:spcPts val="0"/>
              </a:spcBef>
              <a:spcAft>
                <a:spcPts val="0"/>
              </a:spcAft>
              <a:buClr>
                <a:schemeClr val="dk2"/>
              </a:buClr>
              <a:buSzPts val="1700"/>
              <a:buFont typeface="Open Sans Light"/>
              <a:buAutoNum type="arabicPeriod"/>
            </a:pPr>
            <a:r>
              <a:rPr lang="en" sz="1700">
                <a:solidFill>
                  <a:schemeClr val="dk2"/>
                </a:solidFill>
                <a:latin typeface="Open Sans Light"/>
                <a:ea typeface="Open Sans Light"/>
                <a:cs typeface="Open Sans Light"/>
                <a:sym typeface="Open Sans Light"/>
              </a:rPr>
              <a:t>Data Understanding &amp; Preparation</a:t>
            </a:r>
            <a:endParaRPr sz="1700">
              <a:solidFill>
                <a:schemeClr val="dk2"/>
              </a:solidFill>
              <a:latin typeface="Open Sans Light"/>
              <a:ea typeface="Open Sans Light"/>
              <a:cs typeface="Open Sans Light"/>
              <a:sym typeface="Open Sans Light"/>
            </a:endParaRPr>
          </a:p>
          <a:p>
            <a:pPr indent="-336550" lvl="0" marL="457200" rtl="0" algn="l">
              <a:lnSpc>
                <a:spcPct val="115000"/>
              </a:lnSpc>
              <a:spcBef>
                <a:spcPts val="0"/>
              </a:spcBef>
              <a:spcAft>
                <a:spcPts val="0"/>
              </a:spcAft>
              <a:buClr>
                <a:schemeClr val="dk2"/>
              </a:buClr>
              <a:buSzPts val="1700"/>
              <a:buFont typeface="Open Sans Light"/>
              <a:buAutoNum type="arabicPeriod"/>
            </a:pPr>
            <a:r>
              <a:rPr lang="en" sz="1700">
                <a:solidFill>
                  <a:schemeClr val="dk2"/>
                </a:solidFill>
                <a:latin typeface="Open Sans Light"/>
                <a:ea typeface="Open Sans Light"/>
                <a:cs typeface="Open Sans Light"/>
                <a:sym typeface="Open Sans Light"/>
              </a:rPr>
              <a:t>Modeling &amp; Evaluation</a:t>
            </a:r>
            <a:endParaRPr sz="1700">
              <a:solidFill>
                <a:schemeClr val="dk2"/>
              </a:solidFill>
              <a:latin typeface="Open Sans Light"/>
              <a:ea typeface="Open Sans Light"/>
              <a:cs typeface="Open Sans Light"/>
              <a:sym typeface="Open Sans Light"/>
            </a:endParaRPr>
          </a:p>
          <a:p>
            <a:pPr indent="-336550" lvl="0" marL="457200" rtl="0" algn="l">
              <a:lnSpc>
                <a:spcPct val="115000"/>
              </a:lnSpc>
              <a:spcBef>
                <a:spcPts val="0"/>
              </a:spcBef>
              <a:spcAft>
                <a:spcPts val="0"/>
              </a:spcAft>
              <a:buClr>
                <a:schemeClr val="dk2"/>
              </a:buClr>
              <a:buSzPts val="1700"/>
              <a:buFont typeface="Open Sans Light"/>
              <a:buAutoNum type="arabicPeriod"/>
            </a:pPr>
            <a:r>
              <a:rPr lang="en" sz="1700">
                <a:solidFill>
                  <a:schemeClr val="dk2"/>
                </a:solidFill>
                <a:latin typeface="Open Sans Light"/>
                <a:ea typeface="Open Sans Light"/>
                <a:cs typeface="Open Sans Light"/>
                <a:sym typeface="Open Sans Light"/>
              </a:rPr>
              <a:t>Final Thoughts</a:t>
            </a:r>
            <a:endParaRPr sz="1700">
              <a:solidFill>
                <a:schemeClr val="dk2"/>
              </a:solidFill>
              <a:latin typeface="Open Sans Light"/>
              <a:ea typeface="Open Sans Light"/>
              <a:cs typeface="Open Sans Light"/>
              <a:sym typeface="Open Sans Light"/>
            </a:endParaRPr>
          </a:p>
          <a:p>
            <a:pPr indent="-336550" lvl="0" marL="457200" rtl="0" algn="l">
              <a:lnSpc>
                <a:spcPct val="115000"/>
              </a:lnSpc>
              <a:spcBef>
                <a:spcPts val="0"/>
              </a:spcBef>
              <a:spcAft>
                <a:spcPts val="0"/>
              </a:spcAft>
              <a:buClr>
                <a:schemeClr val="dk2"/>
              </a:buClr>
              <a:buSzPts val="1700"/>
              <a:buFont typeface="Open Sans Light"/>
              <a:buAutoNum type="arabicPeriod"/>
            </a:pPr>
            <a:r>
              <a:rPr lang="en" sz="1700">
                <a:solidFill>
                  <a:schemeClr val="dk2"/>
                </a:solidFill>
                <a:latin typeface="Open Sans Light"/>
                <a:ea typeface="Open Sans Light"/>
                <a:cs typeface="Open Sans Light"/>
                <a:sym typeface="Open Sans Light"/>
              </a:rPr>
              <a:t>Questions</a:t>
            </a:r>
            <a:endParaRPr sz="1700">
              <a:solidFill>
                <a:schemeClr val="dk2"/>
              </a:solidFill>
              <a:latin typeface="Open Sans Light"/>
              <a:ea typeface="Open Sans Light"/>
              <a:cs typeface="Open Sans Light"/>
              <a:sym typeface="Open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99" name="Shape 99"/>
        <p:cNvGrpSpPr/>
        <p:nvPr/>
      </p:nvGrpSpPr>
      <p:grpSpPr>
        <a:xfrm>
          <a:off x="0" y="0"/>
          <a:ext cx="0" cy="0"/>
          <a:chOff x="0" y="0"/>
          <a:chExt cx="0" cy="0"/>
        </a:xfrm>
      </p:grpSpPr>
      <p:sp>
        <p:nvSpPr>
          <p:cNvPr id="100" name="Google Shape;100;p18"/>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AI Studio Project Overview</a:t>
            </a:r>
            <a:endParaRPr sz="2800">
              <a:solidFill>
                <a:srgbClr val="002D45"/>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04" name="Shape 104"/>
        <p:cNvGrpSpPr/>
        <p:nvPr/>
      </p:nvGrpSpPr>
      <p:grpSpPr>
        <a:xfrm>
          <a:off x="0" y="0"/>
          <a:ext cx="0" cy="0"/>
          <a:chOff x="0" y="0"/>
          <a:chExt cx="0" cy="0"/>
        </a:xfrm>
      </p:grpSpPr>
      <p:sp>
        <p:nvSpPr>
          <p:cNvPr id="105" name="Google Shape;105;p19"/>
          <p:cNvSpPr txBox="1"/>
          <p:nvPr/>
        </p:nvSpPr>
        <p:spPr>
          <a:xfrm>
            <a:off x="3953250" y="304925"/>
            <a:ext cx="1237500" cy="143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0"/>
              <a:buFont typeface="Arial"/>
              <a:buNone/>
            </a:pPr>
            <a:r>
              <a:rPr b="1" i="0" lang="en" sz="16000" u="none" cap="none" strike="noStrike">
                <a:solidFill>
                  <a:srgbClr val="C1F400"/>
                </a:solidFill>
                <a:latin typeface="Montserrat"/>
                <a:ea typeface="Montserrat"/>
                <a:cs typeface="Montserrat"/>
                <a:sym typeface="Montserrat"/>
              </a:rPr>
              <a:t>“</a:t>
            </a:r>
            <a:endParaRPr b="1" i="0" sz="16000" u="none" cap="none" strike="noStrike">
              <a:solidFill>
                <a:srgbClr val="C1F400"/>
              </a:solidFill>
              <a:latin typeface="Montserrat"/>
              <a:ea typeface="Montserrat"/>
              <a:cs typeface="Montserrat"/>
              <a:sym typeface="Montserrat"/>
            </a:endParaRPr>
          </a:p>
        </p:txBody>
      </p:sp>
      <p:cxnSp>
        <p:nvCxnSpPr>
          <p:cNvPr id="106" name="Google Shape;106;p19"/>
          <p:cNvCxnSpPr/>
          <p:nvPr/>
        </p:nvCxnSpPr>
        <p:spPr>
          <a:xfrm>
            <a:off x="3847675" y="4478025"/>
            <a:ext cx="1564800" cy="0"/>
          </a:xfrm>
          <a:prstGeom prst="straightConnector1">
            <a:avLst/>
          </a:prstGeom>
          <a:noFill/>
          <a:ln cap="flat" cmpd="sng" w="38100">
            <a:solidFill>
              <a:srgbClr val="C1F400"/>
            </a:solidFill>
            <a:prstDash val="solid"/>
            <a:round/>
            <a:headEnd len="sm" w="sm" type="none"/>
            <a:tailEnd len="sm" w="sm" type="none"/>
          </a:ln>
        </p:spPr>
      </p:cxnSp>
      <p:sp>
        <p:nvSpPr>
          <p:cNvPr id="107" name="Google Shape;107;p19"/>
          <p:cNvSpPr txBox="1"/>
          <p:nvPr/>
        </p:nvSpPr>
        <p:spPr>
          <a:xfrm>
            <a:off x="740400" y="1653875"/>
            <a:ext cx="7663200" cy="282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1900">
                <a:solidFill>
                  <a:srgbClr val="FFFFFF"/>
                </a:solidFill>
                <a:latin typeface="Montserrat"/>
                <a:ea typeface="Montserrat"/>
                <a:cs typeface="Montserrat"/>
                <a:sym typeface="Montserrat"/>
              </a:rPr>
              <a:t>Hypothetical “real-world” scenario: A banking client approaches </a:t>
            </a:r>
            <a:r>
              <a:rPr lang="en" sz="1900">
                <a:solidFill>
                  <a:srgbClr val="FFFFFF"/>
                </a:solidFill>
                <a:latin typeface="Montserrat"/>
                <a:ea typeface="Montserrat"/>
                <a:cs typeface="Montserrat"/>
                <a:sym typeface="Montserrat"/>
              </a:rPr>
              <a:t>our firm</a:t>
            </a:r>
            <a:r>
              <a:rPr lang="en" sz="1900">
                <a:solidFill>
                  <a:srgbClr val="FFFFFF"/>
                </a:solidFill>
                <a:latin typeface="Montserrat"/>
                <a:ea typeface="Montserrat"/>
                <a:cs typeface="Montserrat"/>
                <a:sym typeface="Montserrat"/>
              </a:rPr>
              <a:t> to </a:t>
            </a:r>
            <a:r>
              <a:rPr lang="en" sz="1900" u="sng">
                <a:solidFill>
                  <a:srgbClr val="FFFFFF"/>
                </a:solidFill>
                <a:latin typeface="Montserrat"/>
                <a:ea typeface="Montserrat"/>
                <a:cs typeface="Montserrat"/>
                <a:sym typeface="Montserrat"/>
              </a:rPr>
              <a:t>help them predict </a:t>
            </a:r>
            <a:r>
              <a:rPr lang="en" sz="1900" u="sng">
                <a:solidFill>
                  <a:srgbClr val="FFFFFF"/>
                </a:solidFill>
                <a:latin typeface="Montserrat"/>
                <a:ea typeface="Montserrat"/>
                <a:cs typeface="Montserrat"/>
                <a:sym typeface="Montserrat"/>
              </a:rPr>
              <a:t>fraudulent</a:t>
            </a:r>
            <a:r>
              <a:rPr lang="en" sz="1900" u="sng">
                <a:solidFill>
                  <a:srgbClr val="FFFFFF"/>
                </a:solidFill>
                <a:latin typeface="Montserrat"/>
                <a:ea typeface="Montserrat"/>
                <a:cs typeface="Montserrat"/>
                <a:sym typeface="Montserrat"/>
              </a:rPr>
              <a:t> transactions</a:t>
            </a:r>
            <a:r>
              <a:rPr lang="en" sz="1900">
                <a:solidFill>
                  <a:srgbClr val="FFFFFF"/>
                </a:solidFill>
                <a:latin typeface="Montserrat"/>
                <a:ea typeface="Montserrat"/>
                <a:cs typeface="Montserrat"/>
                <a:sym typeface="Montserrat"/>
              </a:rPr>
              <a:t>. Select an appropriate </a:t>
            </a:r>
            <a:r>
              <a:rPr lang="en" sz="1900">
                <a:solidFill>
                  <a:srgbClr val="FFFFFF"/>
                </a:solidFill>
                <a:latin typeface="Montserrat"/>
                <a:ea typeface="Montserrat"/>
                <a:cs typeface="Montserrat"/>
                <a:sym typeface="Montserrat"/>
              </a:rPr>
              <a:t>supervised</a:t>
            </a:r>
            <a:r>
              <a:rPr lang="en" sz="1900">
                <a:solidFill>
                  <a:srgbClr val="FFFFFF"/>
                </a:solidFill>
                <a:latin typeface="Montserrat"/>
                <a:ea typeface="Montserrat"/>
                <a:cs typeface="Montserrat"/>
                <a:sym typeface="Montserrat"/>
              </a:rPr>
              <a:t> learning method to classify transactions. Help our client understand the </a:t>
            </a:r>
            <a:r>
              <a:rPr lang="en" sz="1900" u="sng">
                <a:solidFill>
                  <a:srgbClr val="FFFFFF"/>
                </a:solidFill>
                <a:latin typeface="Montserrat"/>
                <a:ea typeface="Montserrat"/>
                <a:cs typeface="Montserrat"/>
                <a:sym typeface="Montserrat"/>
              </a:rPr>
              <a:t>overall accuracy of this approach, false positive rate, false </a:t>
            </a:r>
            <a:r>
              <a:rPr lang="en" sz="1900" u="sng">
                <a:solidFill>
                  <a:srgbClr val="FFFFFF"/>
                </a:solidFill>
                <a:latin typeface="Montserrat"/>
                <a:ea typeface="Montserrat"/>
                <a:cs typeface="Montserrat"/>
                <a:sym typeface="Montserrat"/>
              </a:rPr>
              <a:t>negative</a:t>
            </a:r>
            <a:r>
              <a:rPr lang="en" sz="1900" u="sng">
                <a:solidFill>
                  <a:srgbClr val="FFFFFF"/>
                </a:solidFill>
                <a:latin typeface="Montserrat"/>
                <a:ea typeface="Montserrat"/>
                <a:cs typeface="Montserrat"/>
                <a:sym typeface="Montserrat"/>
              </a:rPr>
              <a:t> rate, and the probability</a:t>
            </a:r>
            <a:r>
              <a:rPr lang="en" sz="1900">
                <a:solidFill>
                  <a:srgbClr val="FFFFFF"/>
                </a:solidFill>
                <a:latin typeface="Montserrat"/>
                <a:ea typeface="Montserrat"/>
                <a:cs typeface="Montserrat"/>
                <a:sym typeface="Montserrat"/>
              </a:rPr>
              <a:t> that an instance represents fraud given a positive prediction.</a:t>
            </a:r>
            <a:br>
              <a:rPr lang="en" sz="1900">
                <a:solidFill>
                  <a:srgbClr val="FFFFFF"/>
                </a:solidFill>
                <a:latin typeface="Montserrat"/>
                <a:ea typeface="Montserrat"/>
                <a:cs typeface="Montserrat"/>
                <a:sym typeface="Montserrat"/>
              </a:rPr>
            </a:br>
            <a:br>
              <a:rPr lang="en" sz="1700">
                <a:solidFill>
                  <a:srgbClr val="FFFFFF"/>
                </a:solidFill>
                <a:latin typeface="Montserrat"/>
                <a:ea typeface="Montserrat"/>
                <a:cs typeface="Montserrat"/>
                <a:sym typeface="Montserrat"/>
              </a:rPr>
            </a:br>
            <a:r>
              <a:rPr lang="en" sz="1900">
                <a:solidFill>
                  <a:srgbClr val="FFFFFF"/>
                </a:solidFill>
                <a:latin typeface="Montserrat"/>
                <a:ea typeface="Montserrat"/>
                <a:cs typeface="Montserrat"/>
                <a:sym typeface="Montserrat"/>
              </a:rPr>
              <a:t>Supervised Learning: Binary Classification</a:t>
            </a:r>
            <a:endParaRPr b="0" i="0" sz="2100" u="none" cap="none" strike="noStrike">
              <a:solidFill>
                <a:srgbClr val="FFFFFF"/>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2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Our Goal</a:t>
            </a:r>
            <a:endParaRPr sz="2800">
              <a:solidFill>
                <a:srgbClr val="002D45"/>
              </a:solidFill>
              <a:latin typeface="Montserrat"/>
              <a:ea typeface="Montserrat"/>
              <a:cs typeface="Montserrat"/>
              <a:sym typeface="Montserrat"/>
            </a:endParaRPr>
          </a:p>
        </p:txBody>
      </p:sp>
      <p:sp>
        <p:nvSpPr>
          <p:cNvPr id="113" name="Google Shape;113;p20"/>
          <p:cNvSpPr txBox="1"/>
          <p:nvPr/>
        </p:nvSpPr>
        <p:spPr>
          <a:xfrm>
            <a:off x="311700" y="1247150"/>
            <a:ext cx="5285100" cy="3329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dk2"/>
              </a:buClr>
              <a:buSzPts val="2000"/>
              <a:buFont typeface="Open Sans Light"/>
              <a:buAutoNum type="arabicPeriod"/>
            </a:pPr>
            <a:r>
              <a:rPr lang="en" sz="2000">
                <a:solidFill>
                  <a:schemeClr val="dk2"/>
                </a:solidFill>
                <a:latin typeface="Open Sans Light"/>
                <a:ea typeface="Open Sans Light"/>
                <a:cs typeface="Open Sans Light"/>
                <a:sym typeface="Open Sans Light"/>
              </a:rPr>
              <a:t>Create a m</a:t>
            </a:r>
            <a:r>
              <a:rPr lang="en" sz="2000">
                <a:solidFill>
                  <a:schemeClr val="dk2"/>
                </a:solidFill>
                <a:latin typeface="Open Sans Light"/>
                <a:ea typeface="Open Sans Light"/>
                <a:cs typeface="Open Sans Light"/>
                <a:sym typeface="Open Sans Light"/>
              </a:rPr>
              <a:t>odel that detects </a:t>
            </a:r>
            <a:r>
              <a:rPr b="1" lang="en" sz="2000">
                <a:solidFill>
                  <a:schemeClr val="dk2"/>
                </a:solidFill>
                <a:latin typeface="Open Sans"/>
                <a:ea typeface="Open Sans"/>
                <a:cs typeface="Open Sans"/>
                <a:sym typeface="Open Sans"/>
              </a:rPr>
              <a:t>whether a transaction is fraudulent or not fraudulent</a:t>
            </a:r>
            <a:r>
              <a:rPr lang="en" sz="2000">
                <a:solidFill>
                  <a:schemeClr val="dk2"/>
                </a:solidFill>
                <a:latin typeface="Open Sans Light"/>
                <a:ea typeface="Open Sans Light"/>
                <a:cs typeface="Open Sans Light"/>
                <a:sym typeface="Open Sans Light"/>
              </a:rPr>
              <a:t> </a:t>
            </a:r>
            <a:endParaRPr sz="2000">
              <a:solidFill>
                <a:schemeClr val="dk2"/>
              </a:solidFill>
              <a:latin typeface="Open Sans Light"/>
              <a:ea typeface="Open Sans Light"/>
              <a:cs typeface="Open Sans Light"/>
              <a:sym typeface="Open Sans Light"/>
            </a:endParaRPr>
          </a:p>
          <a:p>
            <a:pPr indent="-355600" lvl="0" marL="457200" marR="0" rtl="0" algn="l">
              <a:lnSpc>
                <a:spcPct val="115000"/>
              </a:lnSpc>
              <a:spcBef>
                <a:spcPts val="0"/>
              </a:spcBef>
              <a:spcAft>
                <a:spcPts val="0"/>
              </a:spcAft>
              <a:buClr>
                <a:schemeClr val="dk2"/>
              </a:buClr>
              <a:buSzPts val="2000"/>
              <a:buFont typeface="Open Sans Light"/>
              <a:buAutoNum type="arabicPeriod"/>
            </a:pPr>
            <a:r>
              <a:rPr lang="en" sz="2000">
                <a:solidFill>
                  <a:schemeClr val="dk2"/>
                </a:solidFill>
                <a:latin typeface="Open Sans Light"/>
                <a:ea typeface="Open Sans Light"/>
                <a:cs typeface="Open Sans Light"/>
                <a:sym typeface="Open Sans Light"/>
              </a:rPr>
              <a:t>Select an algorithm by considering the factors that are likely to make some methods better than others</a:t>
            </a:r>
            <a:endParaRPr sz="2000">
              <a:solidFill>
                <a:schemeClr val="dk2"/>
              </a:solidFill>
              <a:latin typeface="Open Sans Light"/>
              <a:ea typeface="Open Sans Light"/>
              <a:cs typeface="Open Sans Light"/>
              <a:sym typeface="Open Sans Light"/>
            </a:endParaRPr>
          </a:p>
          <a:p>
            <a:pPr indent="-355600" lvl="0" marL="457200" rtl="0" algn="l">
              <a:lnSpc>
                <a:spcPct val="115000"/>
              </a:lnSpc>
              <a:spcBef>
                <a:spcPts val="0"/>
              </a:spcBef>
              <a:spcAft>
                <a:spcPts val="0"/>
              </a:spcAft>
              <a:buClr>
                <a:schemeClr val="dk2"/>
              </a:buClr>
              <a:buSzPts val="2000"/>
              <a:buFont typeface="Open Sans Light"/>
              <a:buAutoNum type="arabicPeriod"/>
            </a:pPr>
            <a:r>
              <a:rPr lang="en" sz="2000">
                <a:solidFill>
                  <a:schemeClr val="dk2"/>
                </a:solidFill>
                <a:latin typeface="Open Sans Light"/>
                <a:ea typeface="Open Sans Light"/>
                <a:cs typeface="Open Sans Light"/>
                <a:sym typeface="Open Sans Light"/>
              </a:rPr>
              <a:t>Apply our model back to the business goal</a:t>
            </a:r>
            <a:endParaRPr sz="2000">
              <a:solidFill>
                <a:schemeClr val="dk2"/>
              </a:solidFill>
              <a:latin typeface="Open Sans Light"/>
              <a:ea typeface="Open Sans Light"/>
              <a:cs typeface="Open Sans Light"/>
              <a:sym typeface="Open Sans Light"/>
            </a:endParaRPr>
          </a:p>
        </p:txBody>
      </p:sp>
      <p:pic>
        <p:nvPicPr>
          <p:cNvPr id="114" name="Google Shape;114;p20"/>
          <p:cNvPicPr preferRelativeResize="0"/>
          <p:nvPr/>
        </p:nvPicPr>
        <p:blipFill rotWithShape="1">
          <a:blip r:embed="rId4">
            <a:alphaModFix/>
          </a:blip>
          <a:srcRect b="15945" l="21188" r="18737" t="0"/>
          <a:stretch/>
        </p:blipFill>
        <p:spPr>
          <a:xfrm>
            <a:off x="5854575" y="1399960"/>
            <a:ext cx="2977725" cy="23435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18" name="Shape 118"/>
        <p:cNvGrpSpPr/>
        <p:nvPr/>
      </p:nvGrpSpPr>
      <p:grpSpPr>
        <a:xfrm>
          <a:off x="0" y="0"/>
          <a:ext cx="0" cy="0"/>
          <a:chOff x="0" y="0"/>
          <a:chExt cx="0" cy="0"/>
        </a:xfrm>
      </p:grpSpPr>
      <p:sp>
        <p:nvSpPr>
          <p:cNvPr id="119" name="Google Shape;119;p2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Business Impact</a:t>
            </a:r>
            <a:endParaRPr sz="2800">
              <a:solidFill>
                <a:srgbClr val="002D45"/>
              </a:solidFill>
              <a:latin typeface="Montserrat"/>
              <a:ea typeface="Montserrat"/>
              <a:cs typeface="Montserrat"/>
              <a:sym typeface="Montserrat"/>
            </a:endParaRPr>
          </a:p>
        </p:txBody>
      </p:sp>
      <p:sp>
        <p:nvSpPr>
          <p:cNvPr id="120" name="Google Shape;120;p21"/>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2"/>
              </a:buClr>
              <a:buSzPts val="2000"/>
              <a:buFont typeface="Open Sans Light"/>
              <a:buChar char="●"/>
            </a:pPr>
            <a:r>
              <a:rPr lang="en" sz="2000">
                <a:solidFill>
                  <a:schemeClr val="dk2"/>
                </a:solidFill>
                <a:latin typeface="Open Sans Light"/>
                <a:ea typeface="Open Sans Light"/>
                <a:cs typeface="Open Sans Light"/>
                <a:sym typeface="Open Sans Light"/>
              </a:rPr>
              <a:t>Enhancing the customer’s trust</a:t>
            </a:r>
            <a:endParaRPr sz="2000">
              <a:solidFill>
                <a:schemeClr val="dk2"/>
              </a:solidFill>
              <a:latin typeface="Open Sans Light"/>
              <a:ea typeface="Open Sans Light"/>
              <a:cs typeface="Open Sans Light"/>
              <a:sym typeface="Open Sans Light"/>
            </a:endParaRPr>
          </a:p>
          <a:p>
            <a:pPr indent="-355600" lvl="0" marL="457200" rtl="0" algn="l">
              <a:lnSpc>
                <a:spcPct val="115000"/>
              </a:lnSpc>
              <a:spcBef>
                <a:spcPts val="0"/>
              </a:spcBef>
              <a:spcAft>
                <a:spcPts val="0"/>
              </a:spcAft>
              <a:buClr>
                <a:schemeClr val="dk2"/>
              </a:buClr>
              <a:buSzPts val="2000"/>
              <a:buFont typeface="Open Sans Light"/>
              <a:buChar char="●"/>
            </a:pPr>
            <a:r>
              <a:rPr lang="en" sz="2000">
                <a:solidFill>
                  <a:schemeClr val="dk2"/>
                </a:solidFill>
                <a:latin typeface="Open Sans Light"/>
                <a:ea typeface="Open Sans Light"/>
                <a:cs typeface="Open Sans Light"/>
                <a:sym typeface="Open Sans Light"/>
              </a:rPr>
              <a:t>Competitive advantage</a:t>
            </a:r>
            <a:endParaRPr sz="2000">
              <a:solidFill>
                <a:schemeClr val="dk2"/>
              </a:solidFill>
              <a:latin typeface="Open Sans Light"/>
              <a:ea typeface="Open Sans Light"/>
              <a:cs typeface="Open Sans Light"/>
              <a:sym typeface="Open Sans Light"/>
            </a:endParaRPr>
          </a:p>
          <a:p>
            <a:pPr indent="-355600" lvl="0" marL="457200" rtl="0" algn="l">
              <a:lnSpc>
                <a:spcPct val="115000"/>
              </a:lnSpc>
              <a:spcBef>
                <a:spcPts val="0"/>
              </a:spcBef>
              <a:spcAft>
                <a:spcPts val="0"/>
              </a:spcAft>
              <a:buClr>
                <a:schemeClr val="dk2"/>
              </a:buClr>
              <a:buSzPts val="2000"/>
              <a:buFont typeface="Open Sans Light"/>
              <a:buChar char="●"/>
            </a:pPr>
            <a:r>
              <a:rPr lang="en" sz="2000">
                <a:solidFill>
                  <a:schemeClr val="dk2"/>
                </a:solidFill>
                <a:latin typeface="Open Sans Light"/>
                <a:ea typeface="Open Sans Light"/>
                <a:cs typeface="Open Sans Light"/>
                <a:sym typeface="Open Sans Light"/>
              </a:rPr>
              <a:t>Adaptable to future threats</a:t>
            </a:r>
            <a:endParaRPr sz="2000">
              <a:solidFill>
                <a:schemeClr val="dk2"/>
              </a:solidFill>
              <a:latin typeface="Open Sans Light"/>
              <a:ea typeface="Open Sans Light"/>
              <a:cs typeface="Open Sans Light"/>
              <a:sym typeface="Open Sans Light"/>
            </a:endParaRPr>
          </a:p>
          <a:p>
            <a:pPr indent="-355600" lvl="0" marL="457200" rtl="0" algn="l">
              <a:lnSpc>
                <a:spcPct val="115000"/>
              </a:lnSpc>
              <a:spcBef>
                <a:spcPts val="0"/>
              </a:spcBef>
              <a:spcAft>
                <a:spcPts val="0"/>
              </a:spcAft>
              <a:buClr>
                <a:schemeClr val="dk2"/>
              </a:buClr>
              <a:buSzPts val="2000"/>
              <a:buFont typeface="Open Sans Light"/>
              <a:buChar char="●"/>
            </a:pPr>
            <a:r>
              <a:rPr lang="en" sz="2000">
                <a:solidFill>
                  <a:schemeClr val="dk2"/>
                </a:solidFill>
                <a:latin typeface="Open Sans Light"/>
                <a:ea typeface="Open Sans Light"/>
                <a:cs typeface="Open Sans Light"/>
                <a:sym typeface="Open Sans Light"/>
              </a:rPr>
              <a:t>Protecting revenue</a:t>
            </a:r>
            <a:endParaRPr sz="2000">
              <a:solidFill>
                <a:schemeClr val="dk2"/>
              </a:solidFill>
              <a:latin typeface="Open Sans Light"/>
              <a:ea typeface="Open Sans Light"/>
              <a:cs typeface="Open Sans Light"/>
              <a:sym typeface="Open Sans Light"/>
            </a:endParaRPr>
          </a:p>
          <a:p>
            <a:pPr indent="-355600" lvl="0" marL="457200" rtl="0" algn="l">
              <a:lnSpc>
                <a:spcPct val="115000"/>
              </a:lnSpc>
              <a:spcBef>
                <a:spcPts val="0"/>
              </a:spcBef>
              <a:spcAft>
                <a:spcPts val="0"/>
              </a:spcAft>
              <a:buClr>
                <a:schemeClr val="dk2"/>
              </a:buClr>
              <a:buSzPts val="2000"/>
              <a:buFont typeface="Open Sans Light"/>
              <a:buChar char="●"/>
            </a:pPr>
            <a:r>
              <a:rPr lang="en" sz="2000">
                <a:solidFill>
                  <a:schemeClr val="dk2"/>
                </a:solidFill>
                <a:latin typeface="Open Sans Light"/>
                <a:ea typeface="Open Sans Light"/>
                <a:cs typeface="Open Sans Light"/>
                <a:sym typeface="Open Sans Light"/>
              </a:rPr>
              <a:t>Reducing cost</a:t>
            </a:r>
            <a:endParaRPr sz="2000">
              <a:solidFill>
                <a:schemeClr val="dk2"/>
              </a:solidFill>
              <a:latin typeface="Open Sans Light"/>
              <a:ea typeface="Open Sans Light"/>
              <a:cs typeface="Open Sans Light"/>
              <a:sym typeface="Open Sans Light"/>
            </a:endParaRPr>
          </a:p>
        </p:txBody>
      </p:sp>
      <p:pic>
        <p:nvPicPr>
          <p:cNvPr id="121" name="Google Shape;121;p21"/>
          <p:cNvPicPr preferRelativeResize="0"/>
          <p:nvPr/>
        </p:nvPicPr>
        <p:blipFill>
          <a:blip r:embed="rId5">
            <a:alphaModFix/>
          </a:blip>
          <a:stretch>
            <a:fillRect/>
          </a:stretch>
        </p:blipFill>
        <p:spPr>
          <a:xfrm>
            <a:off x="4735275" y="1419463"/>
            <a:ext cx="4097024" cy="23045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